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70"/>
  </p:notesMasterIdLst>
  <p:sldIdLst>
    <p:sldId id="305" r:id="rId3"/>
    <p:sldId id="307" r:id="rId4"/>
    <p:sldId id="311" r:id="rId5"/>
    <p:sldId id="329" r:id="rId6"/>
    <p:sldId id="258" r:id="rId7"/>
    <p:sldId id="347" r:id="rId8"/>
    <p:sldId id="344" r:id="rId9"/>
    <p:sldId id="260" r:id="rId10"/>
    <p:sldId id="271" r:id="rId11"/>
    <p:sldId id="261" r:id="rId12"/>
    <p:sldId id="259" r:id="rId13"/>
    <p:sldId id="308" r:id="rId14"/>
    <p:sldId id="314" r:id="rId15"/>
    <p:sldId id="315" r:id="rId16"/>
    <p:sldId id="316" r:id="rId17"/>
    <p:sldId id="317" r:id="rId18"/>
    <p:sldId id="262" r:id="rId19"/>
    <p:sldId id="266" r:id="rId20"/>
    <p:sldId id="267" r:id="rId21"/>
    <p:sldId id="324" r:id="rId22"/>
    <p:sldId id="270" r:id="rId23"/>
    <p:sldId id="268" r:id="rId24"/>
    <p:sldId id="341" r:id="rId25"/>
    <p:sldId id="342" r:id="rId26"/>
    <p:sldId id="343" r:id="rId27"/>
    <p:sldId id="263" r:id="rId28"/>
    <p:sldId id="277" r:id="rId29"/>
    <p:sldId id="310" r:id="rId30"/>
    <p:sldId id="345" r:id="rId31"/>
    <p:sldId id="331" r:id="rId32"/>
    <p:sldId id="332" r:id="rId33"/>
    <p:sldId id="346" r:id="rId34"/>
    <p:sldId id="278" r:id="rId35"/>
    <p:sldId id="348" r:id="rId36"/>
    <p:sldId id="349" r:id="rId37"/>
    <p:sldId id="350" r:id="rId38"/>
    <p:sldId id="351" r:id="rId39"/>
    <p:sldId id="352" r:id="rId40"/>
    <p:sldId id="326" r:id="rId41"/>
    <p:sldId id="32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300" r:id="rId53"/>
    <p:sldId id="299" r:id="rId54"/>
    <p:sldId id="301" r:id="rId55"/>
    <p:sldId id="302" r:id="rId56"/>
    <p:sldId id="303" r:id="rId57"/>
    <p:sldId id="304" r:id="rId58"/>
    <p:sldId id="284" r:id="rId59"/>
    <p:sldId id="265" r:id="rId60"/>
    <p:sldId id="286" r:id="rId61"/>
    <p:sldId id="287" r:id="rId62"/>
    <p:sldId id="325" r:id="rId63"/>
    <p:sldId id="330" r:id="rId64"/>
    <p:sldId id="328" r:id="rId65"/>
    <p:sldId id="306" r:id="rId66"/>
    <p:sldId id="340" r:id="rId67"/>
    <p:sldId id="333" r:id="rId68"/>
    <p:sldId id="334" r:id="rId6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7">
          <p15:clr>
            <a:srgbClr val="A4A3A4"/>
          </p15:clr>
        </p15:guide>
        <p15:guide id="2" pos="4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968"/>
    <p:restoredTop sz="93551" autoAdjust="0"/>
  </p:normalViewPr>
  <p:slideViewPr>
    <p:cSldViewPr snapToGrid="0" snapToObjects="1" showGuides="1">
      <p:cViewPr>
        <p:scale>
          <a:sx n="80" d="100"/>
          <a:sy n="80" d="100"/>
        </p:scale>
        <p:origin x="1072" y="536"/>
      </p:cViewPr>
      <p:guideLst>
        <p:guide orient="horz" pos="2047"/>
        <p:guide pos="4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openxmlformats.org/officeDocument/2006/relationships/notesMaster" Target="notesMasters/notesMaster1.xml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9A1A79-132A-014E-B7D7-C45E35027B3F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A1B74D-D715-C54C-B3D0-9A499C0AD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139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0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49E3FE3-DC16-4044-B210-B790A1D683A2}" type="slidenum">
              <a:rPr lang="en-GB"/>
              <a:pPr/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1B74D-D715-C54C-B3D0-9A499C0ADE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52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is R good?</a:t>
            </a:r>
          </a:p>
          <a:p>
            <a:endParaRPr lang="en-US" dirty="0" smtClean="0"/>
          </a:p>
          <a:p>
            <a:r>
              <a:rPr lang="en-US" dirty="0" smtClean="0"/>
              <a:t>Excel is limited</a:t>
            </a:r>
          </a:p>
          <a:p>
            <a:r>
              <a:rPr lang="en-US" dirty="0" smtClean="0"/>
              <a:t>	models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maths</a:t>
            </a:r>
            <a:endParaRPr lang="en-US" dirty="0" smtClean="0"/>
          </a:p>
          <a:p>
            <a:r>
              <a:rPr lang="en-US" dirty="0" smtClean="0"/>
              <a:t>	data</a:t>
            </a:r>
            <a:r>
              <a:rPr lang="en-US" baseline="0" dirty="0" smtClean="0"/>
              <a:t> sizes</a:t>
            </a:r>
            <a:endParaRPr lang="en-US" dirty="0" smtClean="0"/>
          </a:p>
          <a:p>
            <a:r>
              <a:rPr lang="en-US" dirty="0" smtClean="0"/>
              <a:t>Much</a:t>
            </a:r>
            <a:r>
              <a:rPr lang="en-US" baseline="0" dirty="0" smtClean="0"/>
              <a:t> faster</a:t>
            </a:r>
          </a:p>
          <a:p>
            <a:r>
              <a:rPr lang="en-US" baseline="0" dirty="0" smtClean="0"/>
              <a:t>Nice graphs, </a:t>
            </a:r>
            <a:r>
              <a:rPr lang="en-US" baseline="0" dirty="0" err="1" smtClean="0"/>
              <a:t>customisable</a:t>
            </a:r>
            <a:endParaRPr lang="en-US" baseline="0" dirty="0" smtClean="0"/>
          </a:p>
          <a:p>
            <a:r>
              <a:rPr lang="en-US" baseline="0" dirty="0" smtClean="0"/>
              <a:t>Forgiving – tells you where the errors are</a:t>
            </a:r>
          </a:p>
          <a:p>
            <a:r>
              <a:rPr lang="en-US" baseline="0" dirty="0" smtClean="0"/>
              <a:t>Web Resources </a:t>
            </a:r>
          </a:p>
          <a:p>
            <a:r>
              <a:rPr lang="en-US" baseline="0" dirty="0" smtClean="0"/>
              <a:t>Biological-slant</a:t>
            </a:r>
          </a:p>
          <a:p>
            <a:r>
              <a:rPr lang="en-US" baseline="0" dirty="0" smtClean="0"/>
              <a:t>Workflows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Alternatives</a:t>
            </a:r>
          </a:p>
          <a:p>
            <a:r>
              <a:rPr lang="en-US" baseline="0" dirty="0" err="1" smtClean="0"/>
              <a:t>Matlab</a:t>
            </a:r>
            <a:r>
              <a:rPr lang="en-US" baseline="0" dirty="0" smtClean="0"/>
              <a:t> – Matrix calculations</a:t>
            </a:r>
          </a:p>
          <a:p>
            <a:r>
              <a:rPr lang="en-US" baseline="0" dirty="0" smtClean="0"/>
              <a:t>SPSS – better GUI </a:t>
            </a:r>
          </a:p>
          <a:p>
            <a:r>
              <a:rPr lang="en-US" baseline="0" dirty="0" err="1" smtClean="0"/>
              <a:t>Pyhton</a:t>
            </a:r>
            <a:r>
              <a:rPr lang="en-US" baseline="0" dirty="0" smtClean="0"/>
              <a:t> – ‘ the future’ of entry level 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Problems</a:t>
            </a:r>
          </a:p>
          <a:p>
            <a:r>
              <a:rPr lang="en-US" baseline="0" dirty="0" smtClean="0"/>
              <a:t>Need to do some coding and understand some basic level computer programming terms</a:t>
            </a:r>
          </a:p>
          <a:p>
            <a:r>
              <a:rPr lang="en-US" baseline="0" dirty="0" smtClean="0"/>
              <a:t>	variable, data frame, function, factor</a:t>
            </a:r>
          </a:p>
          <a:p>
            <a:r>
              <a:rPr lang="en-US" baseline="0" dirty="0" smtClean="0"/>
              <a:t>Doesn’t interface too well with other languages (perhaps with the exception of C++ and SQL)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1B74D-D715-C54C-B3D0-9A499C0ADE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53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Case sensitive, white space blind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1B74D-D715-C54C-B3D0-9A499C0ADE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057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0e906902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40e906902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3930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35D1A-3A68-B749-B892-3887047A81B8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E26CF-C3F3-4A4D-9527-75BAAF2CE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60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35D1A-3A68-B749-B892-3887047A81B8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E26CF-C3F3-4A4D-9527-75BAAF2CE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9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35D1A-3A68-B749-B892-3887047A81B8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E26CF-C3F3-4A4D-9527-75BAAF2CE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6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/>
        </p:nvSpPr>
        <p:spPr bwMode="auto">
          <a:xfrm>
            <a:off x="0" y="5365750"/>
            <a:ext cx="9140825" cy="665163"/>
          </a:xfrm>
          <a:prstGeom prst="rect">
            <a:avLst/>
          </a:prstGeom>
          <a:solidFill>
            <a:srgbClr val="003E7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384175" y="5548313"/>
            <a:ext cx="2532063" cy="3063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altLang="en-US" b="1" dirty="0" smtClean="0">
                <a:solidFill>
                  <a:srgbClr val="FFFFFF"/>
                </a:solidFill>
                <a:ea typeface="+mn-ea"/>
                <a:cs typeface="+mn-cs"/>
              </a:rPr>
              <a:t>Critical Care Research</a:t>
            </a:r>
          </a:p>
        </p:txBody>
      </p:sp>
      <p:sp>
        <p:nvSpPr>
          <p:cNvPr id="7" name="Rectangle 4"/>
          <p:cNvSpPr>
            <a:spLocks noChangeArrowheads="1"/>
          </p:cNvSpPr>
          <p:nvPr userDrawn="1"/>
        </p:nvSpPr>
        <p:spPr bwMode="auto">
          <a:xfrm>
            <a:off x="7029628" y="5695434"/>
            <a:ext cx="1819275" cy="2651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b="1" dirty="0" smtClean="0">
                <a:solidFill>
                  <a:srgbClr val="FFFFFF"/>
                </a:solidFill>
                <a:ea typeface="+mn-ea"/>
                <a:cs typeface="+mn-cs"/>
              </a:rPr>
              <a:t>@</a:t>
            </a:r>
            <a:r>
              <a:rPr lang="en-GB" altLang="en-US" sz="1400" b="1" dirty="0" err="1" smtClean="0">
                <a:solidFill>
                  <a:srgbClr val="FFFFFF"/>
                </a:solidFill>
                <a:ea typeface="+mn-ea"/>
                <a:cs typeface="+mn-cs"/>
              </a:rPr>
              <a:t>CamICU_Research</a:t>
            </a:r>
            <a:endParaRPr lang="en-GB" altLang="en-US" sz="1400" b="1" dirty="0" smtClean="0">
              <a:solidFill>
                <a:srgbClr val="FFFFFF"/>
              </a:solidFill>
              <a:ea typeface="+mn-ea"/>
              <a:cs typeface="+mn-cs"/>
            </a:endParaRPr>
          </a:p>
        </p:txBody>
      </p:sp>
      <p:pic>
        <p:nvPicPr>
          <p:cNvPr id="8" name="Picture 10" descr="twitter-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86" t="20387" r="25880" b="19362"/>
          <a:stretch>
            <a:fillRect/>
          </a:stretch>
        </p:blipFill>
        <p:spPr bwMode="auto">
          <a:xfrm>
            <a:off x="6732588" y="5589588"/>
            <a:ext cx="27940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4175" y="2016125"/>
            <a:ext cx="8374063" cy="576263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GB" altLang="en-US" noProof="0" dirty="0" smtClean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5" y="2774950"/>
            <a:ext cx="8374063" cy="539750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noProof="0" dirty="0" smtClean="0"/>
              <a:t>Click to edit Master subtitle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84174" y="3500438"/>
            <a:ext cx="8374063" cy="479425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auto">
          <a:xfrm>
            <a:off x="7076188" y="5424450"/>
            <a:ext cx="1819275" cy="2651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defRPr/>
            </a:pPr>
            <a:r>
              <a:rPr lang="en-GB" altLang="en-US" sz="1400" b="1" dirty="0" smtClean="0">
                <a:solidFill>
                  <a:srgbClr val="FFFFFF"/>
                </a:solidFill>
                <a:ea typeface="+mn-ea"/>
                <a:cs typeface="+mn-cs"/>
              </a:rPr>
              <a:t>@</a:t>
            </a:r>
            <a:r>
              <a:rPr lang="en-GB" altLang="en-US" sz="1400" b="1" dirty="0" err="1" smtClean="0">
                <a:solidFill>
                  <a:srgbClr val="FFFFFF"/>
                </a:solidFill>
                <a:ea typeface="+mn-ea"/>
                <a:cs typeface="+mn-cs"/>
              </a:rPr>
              <a:t>dr_romster</a:t>
            </a:r>
            <a:endParaRPr lang="en-GB" altLang="en-US" sz="1400" b="1" dirty="0" smtClean="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6429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/>
        </p:nvSpPr>
        <p:spPr bwMode="auto">
          <a:xfrm>
            <a:off x="0" y="5365750"/>
            <a:ext cx="9140825" cy="665163"/>
          </a:xfrm>
          <a:prstGeom prst="rect">
            <a:avLst/>
          </a:prstGeom>
          <a:solidFill>
            <a:srgbClr val="003E7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3E72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384175" y="5548313"/>
            <a:ext cx="2532063" cy="3063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altLang="en-US" b="1" dirty="0" smtClean="0">
                <a:solidFill>
                  <a:srgbClr val="FFFFFF"/>
                </a:solidFill>
                <a:ea typeface="ＭＳ Ｐゴシック" charset="0"/>
                <a:cs typeface="ＭＳ Ｐゴシック" charset="0"/>
              </a:rPr>
              <a:t>Critical Care Research</a:t>
            </a:r>
          </a:p>
        </p:txBody>
      </p:sp>
      <p:sp>
        <p:nvSpPr>
          <p:cNvPr id="7" name="Rectangle 4"/>
          <p:cNvSpPr>
            <a:spLocks noChangeArrowheads="1"/>
          </p:cNvSpPr>
          <p:nvPr userDrawn="1"/>
        </p:nvSpPr>
        <p:spPr bwMode="auto">
          <a:xfrm>
            <a:off x="7011988" y="5692775"/>
            <a:ext cx="1819275" cy="2651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altLang="en-US" sz="1400" b="1" dirty="0" smtClean="0">
                <a:solidFill>
                  <a:srgbClr val="FFFFFF"/>
                </a:solidFill>
                <a:ea typeface="ＭＳ Ｐゴシック" charset="0"/>
                <a:cs typeface="ＭＳ Ｐゴシック" charset="0"/>
              </a:rPr>
              <a:t>@</a:t>
            </a:r>
            <a:r>
              <a:rPr lang="en-GB" altLang="en-US" sz="1400" b="1" dirty="0" err="1" smtClean="0">
                <a:solidFill>
                  <a:srgbClr val="FFFFFF"/>
                </a:solidFill>
                <a:ea typeface="ＭＳ Ｐゴシック" charset="0"/>
                <a:cs typeface="ＭＳ Ｐゴシック" charset="0"/>
              </a:rPr>
              <a:t>CamICU_Research</a:t>
            </a:r>
            <a:endParaRPr lang="en-GB" altLang="en-US" sz="1400" b="1" dirty="0" smtClean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10" descr="twitter-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86" t="20387" r="25880" b="19362"/>
          <a:stretch>
            <a:fillRect/>
          </a:stretch>
        </p:blipFill>
        <p:spPr bwMode="auto">
          <a:xfrm>
            <a:off x="6669088" y="5589588"/>
            <a:ext cx="27940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4"/>
          <p:cNvSpPr>
            <a:spLocks noChangeArrowheads="1"/>
          </p:cNvSpPr>
          <p:nvPr userDrawn="1"/>
        </p:nvSpPr>
        <p:spPr bwMode="auto">
          <a:xfrm>
            <a:off x="7051675" y="5405438"/>
            <a:ext cx="1819275" cy="2651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altLang="en-US" sz="1400" b="1" dirty="0" smtClean="0">
                <a:solidFill>
                  <a:srgbClr val="FFFFFF"/>
                </a:solidFill>
                <a:ea typeface="ＭＳ Ｐゴシック" charset="0"/>
                <a:cs typeface="ＭＳ Ｐゴシック" charset="0"/>
              </a:rPr>
              <a:t>@</a:t>
            </a:r>
            <a:r>
              <a:rPr lang="en-GB" altLang="en-US" sz="1400" b="1" dirty="0" err="1" smtClean="0">
                <a:solidFill>
                  <a:srgbClr val="FFFFFF"/>
                </a:solidFill>
                <a:ea typeface="ＭＳ Ｐゴシック" charset="0"/>
                <a:cs typeface="ＭＳ Ｐゴシック" charset="0"/>
              </a:rPr>
              <a:t>dr_romster</a:t>
            </a:r>
            <a:endParaRPr lang="en-GB" altLang="en-US" sz="1400" b="1" dirty="0" smtClean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4175" y="2016125"/>
            <a:ext cx="8374063" cy="576263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GB" altLang="en-US" noProof="0" dirty="0" smtClean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5" y="2774950"/>
            <a:ext cx="8374063" cy="539750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noProof="0" dirty="0" smtClean="0"/>
              <a:t>Click to edit Master subtitle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84174" y="3500438"/>
            <a:ext cx="8374063" cy="479425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8997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6732588" y="6308725"/>
            <a:ext cx="2025650" cy="433388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1969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6732588" y="6308725"/>
            <a:ext cx="2025650" cy="433388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411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4175" y="1708150"/>
            <a:ext cx="4110038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708150"/>
            <a:ext cx="4111625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6732588" y="6308725"/>
            <a:ext cx="2025650" cy="433388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4847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6732588" y="6308725"/>
            <a:ext cx="2025650" cy="433388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6725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6732588" y="6308725"/>
            <a:ext cx="2025650" cy="433388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2256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6732588" y="6308725"/>
            <a:ext cx="2025650" cy="433388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320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35D1A-3A68-B749-B892-3887047A81B8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E26CF-C3F3-4A4D-9527-75BAAF2CE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2985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6732588" y="6308725"/>
            <a:ext cx="2025650" cy="433388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6571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6732588" y="6308725"/>
            <a:ext cx="2025650" cy="433388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7911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6732588" y="6308725"/>
            <a:ext cx="2025650" cy="433388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6955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5913" y="398463"/>
            <a:ext cx="2093912" cy="53768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4175" y="398463"/>
            <a:ext cx="6129338" cy="53768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6732588" y="6308725"/>
            <a:ext cx="2025650" cy="433388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3384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 userDrawn="1"/>
        </p:nvSpPr>
        <p:spPr bwMode="auto">
          <a:xfrm>
            <a:off x="7034213" y="6381750"/>
            <a:ext cx="1819275" cy="2651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altLang="en-US" sz="1400" b="1" dirty="0" smtClean="0">
                <a:solidFill>
                  <a:srgbClr val="FFFFFF"/>
                </a:solidFill>
                <a:ea typeface="ＭＳ Ｐゴシック" charset="0"/>
                <a:cs typeface="ＭＳ Ｐゴシック" charset="0"/>
              </a:rPr>
              <a:t>@</a:t>
            </a:r>
            <a:r>
              <a:rPr lang="en-GB" altLang="en-US" sz="1400" b="1" dirty="0" err="1" smtClean="0">
                <a:solidFill>
                  <a:srgbClr val="FFFFFF"/>
                </a:solidFill>
                <a:ea typeface="ＭＳ Ｐゴシック" charset="0"/>
                <a:cs typeface="ＭＳ Ｐゴシック" charset="0"/>
              </a:rPr>
              <a:t>CamICU_Research</a:t>
            </a:r>
            <a:endParaRPr lang="en-GB" altLang="en-US" sz="1400" b="1" dirty="0" smtClean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0" descr="twitter-logo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86" t="20387" r="25880" b="19362"/>
          <a:stretch>
            <a:fillRect/>
          </a:stretch>
        </p:blipFill>
        <p:spPr bwMode="auto">
          <a:xfrm>
            <a:off x="6754838" y="6381328"/>
            <a:ext cx="279400" cy="2651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2555875" y="6307138"/>
            <a:ext cx="40322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u="sng" smtClean="0">
                <a:solidFill>
                  <a:srgbClr val="FFFFFF"/>
                </a:solidFill>
                <a:cs typeface="ＭＳ Ｐゴシック" charset="0"/>
              </a:rPr>
              <a:t>http://anaesthetics.medschl.cam.ac.uk/ccg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6300191" y="1628775"/>
            <a:ext cx="2459633" cy="576089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7308850" y="2420938"/>
            <a:ext cx="1450975" cy="93662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7308849" y="3573637"/>
            <a:ext cx="1450975" cy="93662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4"/>
          </p:nvPr>
        </p:nvSpPr>
        <p:spPr>
          <a:xfrm>
            <a:off x="382814" y="1628775"/>
            <a:ext cx="2376487" cy="4513262"/>
          </a:xfrm>
        </p:spPr>
        <p:txBody>
          <a:bodyPr/>
          <a:lstStyle>
            <a:lvl1pPr marL="0" indent="0">
              <a:buNone/>
              <a:defRPr baseline="0"/>
            </a:lvl1pPr>
            <a:lvl2pPr marL="271463" indent="0">
              <a:buNone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18"/>
          <p:cNvSpPr>
            <a:spLocks noGrp="1"/>
          </p:cNvSpPr>
          <p:nvPr>
            <p:ph sz="quarter" idx="15"/>
          </p:nvPr>
        </p:nvSpPr>
        <p:spPr>
          <a:xfrm>
            <a:off x="3108450" y="1628775"/>
            <a:ext cx="2376487" cy="45132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37163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5A35D1A-3A68-B749-B892-3887047A81B8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3E26CF-C3F3-4A4D-9527-75BAAF2CE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35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35D1A-3A68-B749-B892-3887047A81B8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E26CF-C3F3-4A4D-9527-75BAAF2CE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214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35D1A-3A68-B749-B892-3887047A81B8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E26CF-C3F3-4A4D-9527-75BAAF2CE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089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35D1A-3A68-B749-B892-3887047A81B8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E26CF-C3F3-4A4D-9527-75BAAF2CE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304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35D1A-3A68-B749-B892-3887047A81B8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E26CF-C3F3-4A4D-9527-75BAAF2CE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06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35D1A-3A68-B749-B892-3887047A81B8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E26CF-C3F3-4A4D-9527-75BAAF2CE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520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35D1A-3A68-B749-B892-3887047A81B8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E26CF-C3F3-4A4D-9527-75BAAF2CE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615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35D1A-3A68-B749-B892-3887047A81B8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E26CF-C3F3-4A4D-9527-75BAAF2CE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78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theme" Target="../theme/theme2.xml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35D1A-3A68-B749-B892-3887047A81B8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E26CF-C3F3-4A4D-9527-75BAAF2CE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517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4175" y="398463"/>
            <a:ext cx="8375650" cy="42386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4175" y="1708150"/>
            <a:ext cx="8374063" cy="40671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1737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9pPr>
    </p:titleStyle>
    <p:bodyStyle>
      <a:lvl1pPr marL="269875" indent="-269875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38163" indent="-266700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809625" indent="-269875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079500" indent="-26828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350963" indent="-269875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1808163" indent="-269875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6pPr>
      <a:lvl7pPr marL="2265363" indent="-269875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7pPr>
      <a:lvl8pPr marL="2722563" indent="-269875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8pPr>
      <a:lvl9pPr marL="3179763" indent="-269875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5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alphaModFix amt="49000"/>
          </a:blip>
          <a:stretch>
            <a:fillRect/>
          </a:stretch>
        </p:blipFill>
        <p:spPr>
          <a:xfrm>
            <a:off x="2482463" y="1802676"/>
            <a:ext cx="4179074" cy="3482562"/>
          </a:xfrm>
          <a:prstGeom prst="rect">
            <a:avLst/>
          </a:prstGeom>
        </p:spPr>
      </p:pic>
      <p:sp>
        <p:nvSpPr>
          <p:cNvPr id="6145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4000" dirty="0" smtClean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sz="6600" dirty="0" smtClean="0">
                <a:solidFill>
                  <a:schemeClr val="bg1"/>
                </a:solidFill>
                <a:latin typeface="Arial" charset="0"/>
              </a:rPr>
              <a:t>Workshop</a:t>
            </a:r>
            <a:endParaRPr lang="en-US" sz="40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146" name="Subtitle 2"/>
          <p:cNvSpPr>
            <a:spLocks noGrp="1"/>
          </p:cNvSpPr>
          <p:nvPr>
            <p:ph type="subTitle" idx="1"/>
          </p:nvPr>
        </p:nvSpPr>
        <p:spPr>
          <a:xfrm>
            <a:off x="384175" y="3475038"/>
            <a:ext cx="8374063" cy="539750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>
                <a:latin typeface="+mj-lt"/>
              </a:rPr>
              <a:t>SMART Course </a:t>
            </a:r>
            <a:r>
              <a:rPr lang="en-US" sz="2800" dirty="0" smtClean="0">
                <a:latin typeface="+mj-lt"/>
              </a:rPr>
              <a:t>2018</a:t>
            </a:r>
            <a:endParaRPr lang="en-US" sz="2400" dirty="0">
              <a:latin typeface="+mj-lt"/>
            </a:endParaRPr>
          </a:p>
        </p:txBody>
      </p:sp>
      <p:sp>
        <p:nvSpPr>
          <p:cNvPr id="6147" name="Content Placeholder 3"/>
          <p:cNvSpPr>
            <a:spLocks noGrp="1"/>
          </p:cNvSpPr>
          <p:nvPr>
            <p:ph sz="quarter" idx="11"/>
          </p:nvPr>
        </p:nvSpPr>
        <p:spPr>
          <a:xfrm>
            <a:off x="275838" y="4364924"/>
            <a:ext cx="8374063" cy="479425"/>
          </a:xfrm>
        </p:spPr>
        <p:txBody>
          <a:bodyPr>
            <a:noAutofit/>
          </a:bodyPr>
          <a:lstStyle/>
          <a:p>
            <a:r>
              <a:rPr lang="en-US" sz="2800" dirty="0" err="1" smtClean="0">
                <a:latin typeface="Arial" charset="0"/>
              </a:rPr>
              <a:t>Romit</a:t>
            </a:r>
            <a:r>
              <a:rPr lang="en-US" sz="2800" dirty="0" smtClean="0">
                <a:latin typeface="Arial" charset="0"/>
              </a:rPr>
              <a:t> </a:t>
            </a:r>
            <a:r>
              <a:rPr lang="en-US" sz="2800" dirty="0" err="1" smtClean="0">
                <a:latin typeface="Arial" charset="0"/>
              </a:rPr>
              <a:t>Samanta</a:t>
            </a:r>
            <a:r>
              <a:rPr lang="en-US" sz="2800" dirty="0" smtClean="0">
                <a:latin typeface="Arial" charset="0"/>
              </a:rPr>
              <a:t/>
            </a:r>
            <a:br>
              <a:rPr lang="en-US" sz="2800" dirty="0" smtClean="0">
                <a:latin typeface="Arial" charset="0"/>
              </a:rPr>
            </a:br>
            <a:r>
              <a:rPr lang="en-US" dirty="0" smtClean="0">
                <a:latin typeface="Arial" charset="0"/>
              </a:rPr>
              <a:t>PhD Student, Summers Lab</a:t>
            </a:r>
            <a:br>
              <a:rPr lang="en-US" dirty="0" smtClean="0">
                <a:latin typeface="Arial" charset="0"/>
              </a:rPr>
            </a:br>
            <a:r>
              <a:rPr lang="en-US" dirty="0" smtClean="0">
                <a:latin typeface="Arial" charset="0"/>
              </a:rPr>
              <a:t>St7 </a:t>
            </a:r>
            <a:r>
              <a:rPr lang="en-US" dirty="0" err="1" smtClean="0">
                <a:latin typeface="Arial" charset="0"/>
              </a:rPr>
              <a:t>Anaesthetics</a:t>
            </a:r>
            <a:r>
              <a:rPr lang="en-US" dirty="0" smtClean="0">
                <a:latin typeface="Arial" charset="0"/>
              </a:rPr>
              <a:t> &amp; ICM</a:t>
            </a:r>
            <a:endParaRPr lang="en-US" sz="2800" dirty="0">
              <a:latin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02728" y="566281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6661537" y="5312676"/>
            <a:ext cx="3232761" cy="76263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smtClean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rs307@cam.ac.uk</a:t>
            </a:r>
            <a:br>
              <a:rPr lang="en-US" sz="2000" smtClean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sz="2000" smtClean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@</a:t>
            </a:r>
            <a:r>
              <a:rPr lang="en-US" sz="2000" dirty="0" err="1" smtClean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dr_romster</a:t>
            </a:r>
            <a:endParaRPr lang="en-US" sz="2000" dirty="0" smtClean="0">
              <a:solidFill>
                <a:schemeClr val="bg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3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tx1">
              <a:lumMod val="65000"/>
              <a:lumOff val="3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creen Shot 2016-11-17 at 09.50.20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58" r="-1296" b="27679"/>
          <a:stretch/>
        </p:blipFill>
        <p:spPr>
          <a:xfrm>
            <a:off x="745450" y="477868"/>
            <a:ext cx="7706220" cy="6068067"/>
          </a:xfr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557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tx1">
              <a:lumMod val="65000"/>
              <a:lumOff val="3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Screen Shot 2016-11-16 at 09.22.07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44" r="-186"/>
          <a:stretch/>
        </p:blipFill>
        <p:spPr>
          <a:xfrm>
            <a:off x="0" y="444500"/>
            <a:ext cx="9014916" cy="5533046"/>
          </a:xfrm>
        </p:spPr>
      </p:pic>
      <p:sp>
        <p:nvSpPr>
          <p:cNvPr id="9" name="TextBox 8"/>
          <p:cNvSpPr txBox="1"/>
          <p:nvPr/>
        </p:nvSpPr>
        <p:spPr>
          <a:xfrm>
            <a:off x="2366090" y="1201370"/>
            <a:ext cx="131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Editor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66090" y="5163340"/>
            <a:ext cx="1676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Console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20885" y="1215326"/>
            <a:ext cx="2609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Environment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40745" y="4193844"/>
            <a:ext cx="1527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Output 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36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2546" y="3704635"/>
            <a:ext cx="5044965" cy="77621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2">
                    <a:lumMod val="75000"/>
                  </a:schemeClr>
                </a:solidFill>
              </a:rPr>
              <a:t>R</a:t>
            </a:r>
            <a:endParaRPr lang="en-US" sz="4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52546" y="4662245"/>
            <a:ext cx="2046210" cy="9829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S3 / S4 / C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3316593" y="4662244"/>
            <a:ext cx="2680918" cy="9829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Machine Code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6703101" y="3440017"/>
            <a:ext cx="1640496" cy="12222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User content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2487203" y="2857859"/>
            <a:ext cx="2293166" cy="5821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R Studio</a:t>
            </a:r>
            <a:endParaRPr lang="en-US" sz="2800" dirty="0"/>
          </a:p>
        </p:txBody>
      </p:sp>
      <p:sp>
        <p:nvSpPr>
          <p:cNvPr id="9" name="Oval 8"/>
          <p:cNvSpPr/>
          <p:nvPr/>
        </p:nvSpPr>
        <p:spPr>
          <a:xfrm>
            <a:off x="1693415" y="511595"/>
            <a:ext cx="2063850" cy="158770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3</a:t>
            </a:r>
            <a:r>
              <a:rPr lang="en-US" sz="2800" baseline="30000" dirty="0" smtClean="0"/>
              <a:t>rd</a:t>
            </a:r>
            <a:r>
              <a:rPr lang="en-US" sz="2800" dirty="0" smtClean="0"/>
              <a:t> Party</a:t>
            </a:r>
          </a:p>
          <a:p>
            <a:pPr algn="ctr"/>
            <a:r>
              <a:rPr lang="en-US" sz="2800" dirty="0" smtClean="0"/>
              <a:t>Libraries</a:t>
            </a:r>
            <a:endParaRPr lang="en-US" sz="28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875278" y="1940527"/>
            <a:ext cx="635030" cy="917332"/>
          </a:xfrm>
          <a:prstGeom prst="straightConnector1">
            <a:avLst/>
          </a:prstGeom>
          <a:ln w="57150" cmpd="sng">
            <a:solidFill>
              <a:schemeClr val="bg1">
                <a:lumMod val="95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958012" y="1940527"/>
            <a:ext cx="529191" cy="1804386"/>
          </a:xfrm>
          <a:prstGeom prst="straightConnector1">
            <a:avLst/>
          </a:prstGeom>
          <a:ln w="57150" cmpd="sng">
            <a:solidFill>
              <a:schemeClr val="bg1">
                <a:lumMod val="95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5997511" y="4104054"/>
            <a:ext cx="705590" cy="6328"/>
          </a:xfrm>
          <a:prstGeom prst="straightConnector1">
            <a:avLst/>
          </a:prstGeom>
          <a:ln w="19050" cmpd="sng">
            <a:solidFill>
              <a:schemeClr val="bg1">
                <a:lumMod val="95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1"/>
            <a:endCxn id="8" idx="3"/>
          </p:cNvCxnSpPr>
          <p:nvPr/>
        </p:nvCxnSpPr>
        <p:spPr>
          <a:xfrm flipH="1" flipV="1">
            <a:off x="4780369" y="3148938"/>
            <a:ext cx="1922732" cy="902193"/>
          </a:xfrm>
          <a:prstGeom prst="straightConnector1">
            <a:avLst/>
          </a:prstGeom>
          <a:ln w="57150" cmpd="sng">
            <a:solidFill>
              <a:schemeClr val="bg1">
                <a:lumMod val="9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Diamond 19"/>
          <p:cNvSpPr/>
          <p:nvPr/>
        </p:nvSpPr>
        <p:spPr>
          <a:xfrm>
            <a:off x="5150805" y="194051"/>
            <a:ext cx="2152048" cy="2152213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OUTPUT</a:t>
            </a:r>
            <a:endParaRPr lang="en-US" sz="2000" b="1" dirty="0">
              <a:solidFill>
                <a:schemeClr val="bg1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510308" y="3440017"/>
            <a:ext cx="0" cy="304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4021861" y="1534782"/>
            <a:ext cx="1728693" cy="2192668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051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Variables</a:t>
            </a:r>
            <a:r>
              <a:rPr lang="en-US" dirty="0" smtClean="0"/>
              <a:t> </a:t>
            </a:r>
            <a:r>
              <a:rPr lang="en-US" dirty="0"/>
              <a:t>store and allow us to access information that we </a:t>
            </a:r>
            <a:r>
              <a:rPr lang="en-US" b="1" dirty="0"/>
              <a:t>assign</a:t>
            </a:r>
            <a:r>
              <a:rPr lang="en-US" dirty="0"/>
              <a:t> to </a:t>
            </a:r>
            <a:r>
              <a:rPr lang="en-US" dirty="0" smtClean="0"/>
              <a:t>them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Variables can contain: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Numbers (integers or decimals)</a:t>
            </a:r>
          </a:p>
          <a:p>
            <a:pPr marL="0" indent="0">
              <a:buNone/>
            </a:pPr>
            <a:r>
              <a:rPr lang="en-US" dirty="0" smtClean="0"/>
              <a:t>	Text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strings which are contained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“ ”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‘ ’</a:t>
            </a:r>
            <a:r>
              <a:rPr lang="en-US" dirty="0" smtClean="0"/>
              <a:t>)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Combinations of both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7034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To create a </a:t>
            </a:r>
            <a:r>
              <a:rPr lang="en-US" dirty="0" smtClean="0">
                <a:solidFill>
                  <a:srgbClr val="FF0000"/>
                </a:solidFill>
              </a:rPr>
              <a:t>variable</a:t>
            </a:r>
            <a:r>
              <a:rPr lang="en-US" dirty="0" smtClean="0"/>
              <a:t> all we have to do is </a:t>
            </a:r>
            <a:r>
              <a:rPr lang="en-US" b="1" dirty="0" smtClean="0"/>
              <a:t>assign</a:t>
            </a:r>
            <a:r>
              <a:rPr lang="en-US" dirty="0" smtClean="0"/>
              <a:t> something to it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Assignment is done with either      </a:t>
            </a:r>
            <a:r>
              <a:rPr lang="en-US" sz="4000" b="1" dirty="0" smtClean="0"/>
              <a:t>&lt;-</a:t>
            </a:r>
            <a:r>
              <a:rPr lang="en-US" dirty="0" smtClean="0"/>
              <a:t>    or    </a:t>
            </a:r>
            <a:r>
              <a:rPr lang="en-US" sz="4000" dirty="0" smtClean="0"/>
              <a:t> </a:t>
            </a:r>
            <a:r>
              <a:rPr lang="en-US" sz="4000" b="1" dirty="0" smtClean="0"/>
              <a:t>=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Whenever we ‘</a:t>
            </a:r>
            <a:r>
              <a:rPr lang="en-US" dirty="0" smtClean="0">
                <a:solidFill>
                  <a:srgbClr val="FF0000"/>
                </a:solidFill>
              </a:rPr>
              <a:t>call</a:t>
            </a:r>
            <a:r>
              <a:rPr lang="en-US" dirty="0" smtClean="0"/>
              <a:t>’ or reference the </a:t>
            </a:r>
            <a:r>
              <a:rPr lang="en-US" dirty="0" smtClean="0">
                <a:solidFill>
                  <a:srgbClr val="FF0000"/>
                </a:solidFill>
              </a:rPr>
              <a:t>variable</a:t>
            </a:r>
            <a:r>
              <a:rPr lang="en-US" dirty="0" smtClean="0"/>
              <a:t> the computer will recall the value(s) contained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26237" y="2016669"/>
            <a:ext cx="2791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a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26237" y="2410381"/>
            <a:ext cx="11443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a</a:t>
            </a:r>
            <a:r>
              <a:rPr lang="en-US" dirty="0" smtClean="0">
                <a:latin typeface="Courier New"/>
                <a:cs typeface="Courier New"/>
              </a:rPr>
              <a:t> &lt;- 1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26237" y="3579430"/>
            <a:ext cx="200951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b &lt;- “Male”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77587" y="5333097"/>
            <a:ext cx="200951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b</a:t>
            </a:r>
          </a:p>
          <a:p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r>
              <a:rPr lang="en-US" dirty="0" smtClean="0">
                <a:latin typeface="Courier New"/>
                <a:cs typeface="Courier New"/>
              </a:rPr>
              <a:t>##[1] “Male”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7045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10806" y="3969260"/>
            <a:ext cx="4568692" cy="7585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10806" y="5233052"/>
            <a:ext cx="4568692" cy="7585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323" y="1553621"/>
            <a:ext cx="8229600" cy="4525963"/>
          </a:xfrm>
          <a:ln>
            <a:solidFill>
              <a:schemeClr val="bg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Variable names can be any text but don’t use spaces or special characters  [ </a:t>
            </a:r>
            <a:r>
              <a:rPr lang="en-US" b="1" dirty="0" smtClean="0"/>
              <a:t>^*%$@#! |~</a:t>
            </a:r>
            <a:r>
              <a:rPr lang="en-US" dirty="0" smtClean="0"/>
              <a:t>]</a:t>
            </a:r>
          </a:p>
          <a:p>
            <a:pPr marL="0" indent="0">
              <a:buNone/>
            </a:pPr>
            <a:r>
              <a:rPr lang="en-US" dirty="0" smtClean="0"/>
              <a:t>They </a:t>
            </a:r>
            <a:r>
              <a:rPr lang="en-US" dirty="0" smtClean="0"/>
              <a:t>are case sensitive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You can use </a:t>
            </a:r>
            <a:r>
              <a:rPr lang="en-US" sz="4400" b="1" dirty="0" smtClean="0">
                <a:solidFill>
                  <a:srgbClr val="FF0000"/>
                </a:solidFill>
              </a:rPr>
              <a:t>_</a:t>
            </a:r>
            <a:r>
              <a:rPr lang="en-US" dirty="0" smtClean="0"/>
              <a:t> or </a:t>
            </a:r>
            <a:r>
              <a:rPr lang="en-US" sz="4400" b="1" dirty="0" smtClean="0">
                <a:solidFill>
                  <a:srgbClr val="FF0000"/>
                </a:solidFill>
              </a:rPr>
              <a:t>.</a:t>
            </a:r>
            <a:r>
              <a:rPr lang="en-US" dirty="0" smtClean="0"/>
              <a:t> </a:t>
            </a:r>
          </a:p>
          <a:p>
            <a:pPr marL="0" indent="0" algn="ctr">
              <a:buNone/>
            </a:pPr>
            <a:r>
              <a:rPr lang="en-US" dirty="0" smtClean="0">
                <a:latin typeface="American Typewriter"/>
                <a:cs typeface="American Typewriter"/>
              </a:rPr>
              <a:t>bad code &lt;- ‘me’     </a:t>
            </a:r>
            <a:r>
              <a:rPr lang="en-US" sz="4400" dirty="0" smtClean="0">
                <a:solidFill>
                  <a:srgbClr val="FF0000"/>
                </a:solidFill>
                <a:latin typeface="American Typewriter"/>
                <a:cs typeface="American Typewriter"/>
              </a:rPr>
              <a:t>X</a:t>
            </a:r>
            <a:endParaRPr lang="en-US" dirty="0" smtClean="0">
              <a:solidFill>
                <a:srgbClr val="FF0000"/>
              </a:solidFill>
              <a:latin typeface="American Typewriter"/>
              <a:cs typeface="American Typewriter"/>
            </a:endParaRPr>
          </a:p>
          <a:p>
            <a:pPr marL="0" indent="0" algn="ctr">
              <a:buNone/>
            </a:pPr>
            <a:endParaRPr lang="en-US" dirty="0">
              <a:latin typeface="American Typewriter"/>
              <a:cs typeface="American Typewriter"/>
            </a:endParaRPr>
          </a:p>
          <a:p>
            <a:pPr marL="0" indent="0" algn="ctr">
              <a:buNone/>
            </a:pPr>
            <a:r>
              <a:rPr lang="en-US" dirty="0" err="1" smtClean="0">
                <a:latin typeface="American Typewriter"/>
                <a:cs typeface="American Typewriter"/>
              </a:rPr>
              <a:t>better_code</a:t>
            </a:r>
            <a:r>
              <a:rPr lang="en-US" dirty="0" smtClean="0">
                <a:latin typeface="American Typewriter"/>
                <a:cs typeface="American Typewriter"/>
              </a:rPr>
              <a:t> &lt;- ‘you’  </a:t>
            </a:r>
            <a:r>
              <a:rPr lang="en-US" sz="4400" dirty="0" smtClean="0">
                <a:solidFill>
                  <a:srgbClr val="008000"/>
                </a:solidFill>
              </a:rPr>
              <a:t>OK</a:t>
            </a:r>
          </a:p>
          <a:p>
            <a:pPr marL="0" indent="0" algn="ctr">
              <a:buNone/>
            </a:pP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90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Adding more values to a variable is called </a:t>
            </a:r>
            <a:r>
              <a:rPr lang="en-US" dirty="0" err="1" smtClean="0">
                <a:solidFill>
                  <a:srgbClr val="FF0000"/>
                </a:solidFill>
              </a:rPr>
              <a:t>concatention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 combining ) and is done in R with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/>
              <a:t> </a:t>
            </a:r>
            <a:r>
              <a:rPr lang="en-US" dirty="0" smtClean="0"/>
              <a:t>c ( </a:t>
            </a:r>
            <a:r>
              <a:rPr lang="en-US" i="1" dirty="0" smtClean="0"/>
              <a:t>bits, to, be, joined, up, separated, by, commas </a:t>
            </a:r>
            <a:r>
              <a:rPr lang="en-US" dirty="0" smtClean="0"/>
              <a:t>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dirty="0" smtClean="0">
                <a:latin typeface="American Typewriter"/>
                <a:cs typeface="American Typewriter"/>
              </a:rPr>
              <a:t>number &lt;- c ( 1, 2, 3, 4 ) </a:t>
            </a:r>
          </a:p>
          <a:p>
            <a:pPr marL="0" indent="0" algn="ctr">
              <a:buNone/>
            </a:pPr>
            <a:endParaRPr lang="en-US" sz="3600" dirty="0" smtClean="0">
              <a:latin typeface="American Typewriter"/>
              <a:cs typeface="American Typewriter"/>
            </a:endParaRPr>
          </a:p>
          <a:p>
            <a:pPr marL="0" indent="0" algn="ctr">
              <a:buNone/>
            </a:pPr>
            <a:r>
              <a:rPr lang="en-US" sz="3600" dirty="0" smtClean="0">
                <a:latin typeface="American Typewriter"/>
                <a:cs typeface="American Typewriter"/>
              </a:rPr>
              <a:t>sex &lt;- c ( “Male”, “Female” )</a:t>
            </a:r>
            <a:endParaRPr lang="en-US" dirty="0" smtClean="0">
              <a:latin typeface="American Typewriter"/>
              <a:cs typeface="American Typewriter"/>
            </a:endParaRPr>
          </a:p>
        </p:txBody>
      </p:sp>
    </p:spTree>
    <p:extLst>
      <p:ext uri="{BB962C8B-B14F-4D97-AF65-F5344CB8AC3E}">
        <p14:creationId xmlns:p14="http://schemas.microsoft.com/office/powerpoint/2010/main" val="24556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390257" cy="491760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Variable / Vector                              </a:t>
            </a:r>
          </a:p>
          <a:p>
            <a:pPr marL="0" indent="0">
              <a:buNone/>
            </a:pPr>
            <a:r>
              <a:rPr lang="en-US" dirty="0" smtClean="0"/>
              <a:t>Assignment    ‘ &lt;- ‘ or ‘ = ‘</a:t>
            </a:r>
          </a:p>
          <a:p>
            <a:pPr lvl="1"/>
            <a:r>
              <a:rPr lang="en-US" dirty="0" smtClean="0"/>
              <a:t>Text, numbers, categories</a:t>
            </a:r>
          </a:p>
          <a:p>
            <a:pPr lvl="1"/>
            <a:r>
              <a:rPr lang="en-US" dirty="0" smtClean="0"/>
              <a:t>Text is often referred to as strings and must be entered within “ ” or ‘ </a:t>
            </a:r>
            <a:r>
              <a:rPr lang="en-US" dirty="0" smtClean="0"/>
              <a:t>‘</a:t>
            </a:r>
          </a:p>
          <a:p>
            <a:pPr lvl="1"/>
            <a:r>
              <a:rPr lang="en-US" dirty="0" smtClean="0"/>
              <a:t>Calling </a:t>
            </a:r>
            <a:r>
              <a:rPr lang="en-US" dirty="0" smtClean="0"/>
              <a:t>a variable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Mathematical operators:  * / + -  </a:t>
            </a:r>
          </a:p>
          <a:p>
            <a:pPr marL="0" indent="0">
              <a:buNone/>
            </a:pPr>
            <a:r>
              <a:rPr lang="en-US" dirty="0" smtClean="0"/>
              <a:t>Logical operators:    ==  &amp; | &gt; &lt; &gt;= &lt;= </a:t>
            </a:r>
          </a:p>
          <a:p>
            <a:pPr marL="0" indent="0">
              <a:buNone/>
            </a:pPr>
            <a:r>
              <a:rPr lang="en-US" dirty="0" smtClean="0"/>
              <a:t>Absent values: NA NULL </a:t>
            </a:r>
          </a:p>
          <a:p>
            <a:pPr marL="0" indent="0">
              <a:buNone/>
            </a:pPr>
            <a:r>
              <a:rPr lang="en-US" dirty="0" smtClean="0"/>
              <a:t>Concatenate: c ( )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30465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R notation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54082" y="1651530"/>
            <a:ext cx="2791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a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54083" y="2062733"/>
            <a:ext cx="11443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a</a:t>
            </a:r>
            <a:r>
              <a:rPr lang="en-US" dirty="0" smtClean="0">
                <a:latin typeface="Courier New"/>
                <a:cs typeface="Courier New"/>
              </a:rPr>
              <a:t> &lt;- 1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54082" y="3390829"/>
            <a:ext cx="200951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b &lt;- “Male”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54083" y="3772331"/>
            <a:ext cx="2009516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b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r>
              <a:rPr lang="en-US" dirty="0" smtClean="0">
                <a:latin typeface="Courier New"/>
                <a:cs typeface="Courier New"/>
              </a:rPr>
              <a:t>##[1] “Male”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72667" y="5566960"/>
            <a:ext cx="358991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b &lt;- c(“Male”, “Female”)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58712" y="5984543"/>
            <a:ext cx="372836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d</a:t>
            </a:r>
            <a:r>
              <a:rPr lang="en-US" dirty="0" smtClean="0">
                <a:latin typeface="Courier New"/>
                <a:cs typeface="Courier New"/>
              </a:rPr>
              <a:t> &lt;- c(0,1,2,3,5,8,13,21)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545028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6000" dirty="0" smtClean="0"/>
              <a:t>Exercise 1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36073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795"/>
            <a:ext cx="8097202" cy="5447961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Open R Studio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Create a new script 					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[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hint:         ]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Create a </a:t>
            </a:r>
            <a:r>
              <a:rPr lang="en-US" dirty="0" smtClean="0">
                <a:solidFill>
                  <a:srgbClr val="FF0000"/>
                </a:solidFill>
              </a:rPr>
              <a:t>variable</a:t>
            </a:r>
            <a:r>
              <a:rPr lang="en-US" dirty="0" smtClean="0"/>
              <a:t> ‘</a:t>
            </a:r>
            <a:r>
              <a:rPr lang="en-US" b="1" dirty="0" smtClean="0">
                <a:latin typeface="American Typewriter" charset="0"/>
                <a:ea typeface="American Typewriter" charset="0"/>
                <a:cs typeface="American Typewriter" charset="0"/>
              </a:rPr>
              <a:t>a</a:t>
            </a:r>
            <a:r>
              <a:rPr lang="en-US" dirty="0" smtClean="0"/>
              <a:t>’ consisting of text strings:</a:t>
            </a:r>
          </a:p>
          <a:p>
            <a:pPr lvl="1"/>
            <a:r>
              <a:rPr lang="en-US" dirty="0" smtClean="0"/>
              <a:t>John, Paul, George, </a:t>
            </a:r>
            <a:r>
              <a:rPr lang="en-US" dirty="0" err="1" smtClean="0"/>
              <a:t>Ringo</a:t>
            </a:r>
            <a:endParaRPr lang="en-US" dirty="0" smtClean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16-11-22 at 11.14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896" y="3249613"/>
            <a:ext cx="5715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97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5400" dirty="0" smtClean="0">
                <a:solidFill>
                  <a:srgbClr val="FFFFFF"/>
                </a:solidFill>
              </a:rPr>
              <a:t>HEALTH WARNING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67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Create </a:t>
            </a:r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vector</a:t>
            </a:r>
            <a:r>
              <a:rPr lang="en-US" dirty="0"/>
              <a:t> ‘</a:t>
            </a:r>
            <a:r>
              <a:rPr lang="en-US" b="1" dirty="0">
                <a:latin typeface="American Typewriter" charset="0"/>
                <a:ea typeface="American Typewriter" charset="0"/>
                <a:cs typeface="American Typewriter" charset="0"/>
              </a:rPr>
              <a:t>b</a:t>
            </a:r>
            <a:r>
              <a:rPr lang="en-US" dirty="0"/>
              <a:t>’ consisting of </a:t>
            </a:r>
            <a:r>
              <a:rPr lang="en-US" dirty="0" smtClean="0"/>
              <a:t>the numbers:</a:t>
            </a:r>
            <a:endParaRPr lang="en-US" dirty="0"/>
          </a:p>
          <a:p>
            <a:pPr lvl="1"/>
            <a:r>
              <a:rPr lang="en-US" dirty="0"/>
              <a:t>200, 515, 180	, </a:t>
            </a:r>
            <a:r>
              <a:rPr lang="en-US" dirty="0" smtClean="0"/>
              <a:t>160</a:t>
            </a:r>
          </a:p>
          <a:p>
            <a:pPr lvl="1"/>
            <a:endParaRPr lang="en-US" dirty="0"/>
          </a:p>
          <a:p>
            <a:pPr marL="57150" indent="0">
              <a:buNone/>
            </a:pPr>
            <a:r>
              <a:rPr lang="en-US" dirty="0"/>
              <a:t>Divide every component of </a:t>
            </a:r>
            <a:r>
              <a:rPr lang="en-US" b="1" dirty="0">
                <a:latin typeface="American Typewriter" charset="0"/>
                <a:ea typeface="American Typewriter" charset="0"/>
                <a:cs typeface="American Typewriter" charset="0"/>
              </a:rPr>
              <a:t>b</a:t>
            </a:r>
            <a:r>
              <a:rPr lang="en-US" dirty="0"/>
              <a:t> by 2</a:t>
            </a:r>
          </a:p>
          <a:p>
            <a:pPr marL="571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0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5400" dirty="0" smtClean="0"/>
              <a:t>Exercise 2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09967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 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Data frame</a:t>
            </a:r>
            <a:endParaRPr lang="en-US" dirty="0"/>
          </a:p>
          <a:p>
            <a:pPr lvl="1"/>
            <a:r>
              <a:rPr lang="en-US" dirty="0"/>
              <a:t>Data table consisting of row / columns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Selecting </a:t>
            </a:r>
            <a:r>
              <a:rPr lang="en-US" dirty="0"/>
              <a:t>rows or columns</a:t>
            </a:r>
          </a:p>
          <a:p>
            <a:pPr lvl="1"/>
            <a:r>
              <a:rPr lang="en-US" b="1" dirty="0">
                <a:latin typeface="American Typewriter" charset="0"/>
                <a:ea typeface="American Typewriter" charset="0"/>
                <a:cs typeface="American Typewriter" charset="0"/>
              </a:rPr>
              <a:t>e</a:t>
            </a:r>
            <a:r>
              <a:rPr lang="en-US" b="1" dirty="0" smtClean="0">
                <a:latin typeface="American Typewriter" charset="0"/>
                <a:ea typeface="American Typewriter" charset="0"/>
                <a:cs typeface="American Typewriter" charset="0"/>
              </a:rPr>
              <a:t>[ </a:t>
            </a:r>
            <a:r>
              <a:rPr lang="en-US" b="1" dirty="0">
                <a:latin typeface="American Typewriter" charset="0"/>
                <a:ea typeface="American Typewriter" charset="0"/>
                <a:cs typeface="American Typewriter" charset="0"/>
              </a:rPr>
              <a:t>row #, column # </a:t>
            </a:r>
            <a:r>
              <a:rPr lang="en-US" b="1" dirty="0" smtClean="0">
                <a:latin typeface="American Typewriter" charset="0"/>
                <a:ea typeface="American Typewriter" charset="0"/>
                <a:cs typeface="American Typewriter" charset="0"/>
              </a:rPr>
              <a:t>]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	</a:t>
            </a:r>
            <a:r>
              <a:rPr lang="en-US" dirty="0" smtClean="0"/>
              <a:t>		</a:t>
            </a:r>
            <a:r>
              <a:rPr lang="en-US" dirty="0"/>
              <a:t> </a:t>
            </a:r>
            <a:r>
              <a:rPr lang="en-US" dirty="0" smtClean="0"/>
              <a:t> vs</a:t>
            </a:r>
            <a:endParaRPr lang="en-US" dirty="0"/>
          </a:p>
          <a:p>
            <a:pPr lvl="1"/>
            <a:r>
              <a:rPr lang="en-US" b="1" dirty="0" err="1">
                <a:latin typeface="American Typewriter" charset="0"/>
                <a:ea typeface="American Typewriter" charset="0"/>
                <a:cs typeface="American Typewriter" charset="0"/>
              </a:rPr>
              <a:t>e</a:t>
            </a:r>
            <a:r>
              <a:rPr lang="en-US" b="1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$column_name</a:t>
            </a:r>
            <a:r>
              <a:rPr lang="en-US" b="1" dirty="0" smtClean="0"/>
              <a:t>	</a:t>
            </a:r>
            <a:r>
              <a:rPr lang="en-US" dirty="0" smtClean="0"/>
              <a:t>			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Selecting individual elements </a:t>
            </a:r>
          </a:p>
          <a:p>
            <a:pPr lvl="1"/>
            <a:r>
              <a:rPr lang="en-US" b="1" dirty="0">
                <a:latin typeface="American Typewriter" charset="0"/>
                <a:ea typeface="American Typewriter" charset="0"/>
                <a:cs typeface="American Typewriter" charset="0"/>
              </a:rPr>
              <a:t>e</a:t>
            </a:r>
            <a:r>
              <a:rPr lang="en-US" b="1" dirty="0" smtClean="0">
                <a:latin typeface="American Typewriter" charset="0"/>
                <a:ea typeface="American Typewriter" charset="0"/>
                <a:cs typeface="American Typewriter" charset="0"/>
              </a:rPr>
              <a:t>[[ </a:t>
            </a:r>
            <a:r>
              <a:rPr lang="en-US" b="1" dirty="0" smtClean="0">
                <a:latin typeface="American Typewriter" charset="0"/>
                <a:ea typeface="American Typewriter" charset="0"/>
                <a:cs typeface="American Typewriter" charset="0"/>
              </a:rPr>
              <a:t>]]</a:t>
            </a:r>
            <a:endParaRPr lang="en-US" b="1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58437" y="2690749"/>
            <a:ext cx="372836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e &lt;- </a:t>
            </a:r>
            <a:r>
              <a:rPr lang="en-US" dirty="0" err="1" smtClean="0">
                <a:latin typeface="Courier New"/>
                <a:cs typeface="Courier New"/>
              </a:rPr>
              <a:t>data.frame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a,b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33082" y="3931776"/>
            <a:ext cx="9863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e[1,]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98716" y="3938802"/>
            <a:ext cx="9863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e[,1]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71288" y="4474972"/>
            <a:ext cx="9863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e$a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71288" y="5605463"/>
            <a:ext cx="115494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e</a:t>
            </a:r>
            <a:r>
              <a:rPr lang="en-US" dirty="0" smtClean="0">
                <a:latin typeface="Courier New"/>
                <a:cs typeface="Courier New"/>
              </a:rPr>
              <a:t>[[2]]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71288" y="3083966"/>
            <a:ext cx="372836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?</a:t>
            </a:r>
            <a:r>
              <a:rPr lang="en-US" dirty="0" err="1" smtClean="0">
                <a:latin typeface="Courier New"/>
                <a:cs typeface="Courier New"/>
              </a:rPr>
              <a:t>data.frame</a:t>
            </a:r>
            <a:r>
              <a:rPr lang="en-US" dirty="0" smtClean="0">
                <a:latin typeface="Courier New"/>
                <a:cs typeface="Courier New"/>
              </a:rPr>
              <a:t>()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4847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Combine </a:t>
            </a:r>
            <a:r>
              <a:rPr lang="en-US" dirty="0"/>
              <a:t>the elements </a:t>
            </a:r>
            <a:r>
              <a:rPr lang="en-US" b="1" dirty="0">
                <a:latin typeface="American Typewriter" charset="0"/>
                <a:ea typeface="American Typewriter" charset="0"/>
                <a:cs typeface="American Typewriter" charset="0"/>
              </a:rPr>
              <a:t>a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b="1" dirty="0" smtClean="0">
                <a:latin typeface="American Typewriter" charset="0"/>
                <a:ea typeface="American Typewriter" charset="0"/>
                <a:cs typeface="American Typewriter" charset="0"/>
              </a:rPr>
              <a:t>b</a:t>
            </a:r>
            <a:r>
              <a:rPr lang="en-US" dirty="0" smtClean="0"/>
              <a:t> </a:t>
            </a:r>
            <a:r>
              <a:rPr lang="en-US" dirty="0"/>
              <a:t>into a data frame </a:t>
            </a:r>
            <a:r>
              <a:rPr lang="en-US" b="1" dirty="0" smtClean="0">
                <a:latin typeface="American Typewriter" charset="0"/>
                <a:ea typeface="American Typewriter" charset="0"/>
                <a:cs typeface="American Typewriter" charset="0"/>
              </a:rPr>
              <a:t>e</a:t>
            </a:r>
            <a:r>
              <a:rPr lang="en-US" b="1" dirty="0" smtClean="0"/>
              <a:t> </a:t>
            </a:r>
            <a:r>
              <a:rPr lang="en-US" dirty="0" smtClean="0"/>
              <a:t>using the </a:t>
            </a:r>
            <a:r>
              <a:rPr lang="en-US" i="1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data.frame</a:t>
            </a:r>
            <a:r>
              <a:rPr lang="en-US" i="1" dirty="0" smtClean="0">
                <a:latin typeface="American Typewriter" charset="0"/>
                <a:ea typeface="American Typewriter" charset="0"/>
                <a:cs typeface="American Typewriter" charset="0"/>
              </a:rPr>
              <a:t>( )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dirty="0" smtClean="0"/>
              <a:t>function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Call </a:t>
            </a:r>
            <a:r>
              <a:rPr lang="en-US" b="1" dirty="0" smtClean="0">
                <a:latin typeface="American Typewriter" charset="0"/>
                <a:ea typeface="American Typewriter" charset="0"/>
                <a:cs typeface="American Typewriter" charset="0"/>
              </a:rPr>
              <a:t>e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643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Data Frame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Selecting the correct data</a:t>
            </a:r>
          </a:p>
          <a:p>
            <a:pPr marL="0" indent="0">
              <a:buNone/>
            </a:pPr>
            <a:endParaRPr lang="en-US" sz="2400" dirty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sz="2400" dirty="0" smtClean="0">
                <a:latin typeface="Monaco"/>
                <a:cs typeface="Monaco"/>
              </a:rPr>
              <a:t>	</a:t>
            </a:r>
            <a:r>
              <a:rPr lang="en-US" sz="2800" dirty="0" smtClean="0">
                <a:latin typeface="American Typewriter" charset="0"/>
                <a:ea typeface="American Typewriter" charset="0"/>
                <a:cs typeface="American Typewriter" charset="0"/>
              </a:rPr>
              <a:t>e [ rows, columns ]</a:t>
            </a:r>
          </a:p>
          <a:p>
            <a:pPr marL="0" indent="0">
              <a:buNone/>
            </a:pPr>
            <a:endParaRPr lang="en-US" sz="28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American Typewriter" charset="0"/>
                <a:ea typeface="American Typewriter" charset="0"/>
                <a:cs typeface="American Typewriter" charset="0"/>
              </a:rPr>
              <a:t>	e [ 1, ]</a:t>
            </a:r>
          </a:p>
          <a:p>
            <a:pPr marL="0" indent="0">
              <a:buNone/>
            </a:pPr>
            <a:r>
              <a:rPr lang="en-US" sz="2800" dirty="0" smtClean="0">
                <a:latin typeface="American Typewriter" charset="0"/>
                <a:ea typeface="American Typewriter" charset="0"/>
                <a:cs typeface="American Typewriter" charset="0"/>
              </a:rPr>
              <a:t>	e [ , 1]</a:t>
            </a:r>
          </a:p>
          <a:p>
            <a:pPr marL="0" indent="0">
              <a:buNone/>
            </a:pPr>
            <a:r>
              <a:rPr lang="en-US" sz="2800" dirty="0">
                <a:latin typeface="American Typewriter" charset="0"/>
                <a:ea typeface="American Typewriter" charset="0"/>
                <a:cs typeface="American Typewriter" charset="0"/>
              </a:rPr>
              <a:t>	e</a:t>
            </a:r>
            <a:r>
              <a:rPr lang="en-US" sz="2800" dirty="0" smtClean="0">
                <a:latin typeface="American Typewriter" charset="0"/>
                <a:ea typeface="American Typewriter" charset="0"/>
                <a:cs typeface="American Typewriter" charset="0"/>
              </a:rPr>
              <a:t> [1,1]</a:t>
            </a:r>
            <a:endParaRPr lang="en-US" sz="24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3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Data 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Naming columns and rows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2100" dirty="0" err="1" smtClean="0">
                <a:latin typeface="Monaco"/>
                <a:cs typeface="Monaco"/>
              </a:rPr>
              <a:t>colnames</a:t>
            </a:r>
            <a:r>
              <a:rPr lang="en-US" sz="2100" dirty="0">
                <a:latin typeface="Monaco"/>
                <a:cs typeface="Monaco"/>
              </a:rPr>
              <a:t> </a:t>
            </a:r>
            <a:r>
              <a:rPr lang="en-US" sz="2100" dirty="0" smtClean="0">
                <a:latin typeface="Monaco"/>
                <a:cs typeface="Monaco"/>
              </a:rPr>
              <a:t>( </a:t>
            </a:r>
            <a:r>
              <a:rPr lang="en-US" sz="2100" i="1" dirty="0" err="1" smtClean="0">
                <a:latin typeface="Monaco"/>
                <a:cs typeface="Monaco"/>
              </a:rPr>
              <a:t>dataframe</a:t>
            </a:r>
            <a:r>
              <a:rPr lang="en-US" sz="2100" dirty="0">
                <a:latin typeface="Monaco"/>
                <a:cs typeface="Monaco"/>
              </a:rPr>
              <a:t> </a:t>
            </a:r>
            <a:r>
              <a:rPr lang="en-US" sz="2100" dirty="0" smtClean="0">
                <a:latin typeface="Monaco"/>
                <a:cs typeface="Monaco"/>
              </a:rPr>
              <a:t>) &lt;- c( “</a:t>
            </a:r>
            <a:r>
              <a:rPr lang="en-US" sz="2100" i="1" dirty="0" smtClean="0">
                <a:latin typeface="Monaco"/>
                <a:cs typeface="Monaco"/>
              </a:rPr>
              <a:t>text1</a:t>
            </a:r>
            <a:r>
              <a:rPr lang="en-US" sz="2100" dirty="0" smtClean="0">
                <a:latin typeface="Monaco"/>
                <a:cs typeface="Monaco"/>
              </a:rPr>
              <a:t>”, “</a:t>
            </a:r>
            <a:r>
              <a:rPr lang="en-US" sz="2100" i="1" dirty="0" smtClean="0">
                <a:latin typeface="Monaco"/>
                <a:cs typeface="Monaco"/>
              </a:rPr>
              <a:t>text2</a:t>
            </a:r>
            <a:r>
              <a:rPr lang="en-US" sz="2100" dirty="0" smtClean="0">
                <a:latin typeface="Monaco"/>
                <a:cs typeface="Monaco"/>
              </a:rPr>
              <a:t>” )</a:t>
            </a:r>
          </a:p>
          <a:p>
            <a:pPr marL="0" indent="0">
              <a:buNone/>
            </a:pPr>
            <a:endParaRPr lang="en-US" sz="2100" dirty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sz="2100" dirty="0" smtClean="0">
                <a:latin typeface="Monaco"/>
                <a:cs typeface="Monaco"/>
              </a:rPr>
              <a:t>	</a:t>
            </a:r>
            <a:r>
              <a:rPr lang="en-US" sz="2100" dirty="0" err="1" smtClean="0">
                <a:latin typeface="Monaco"/>
                <a:cs typeface="Monaco"/>
              </a:rPr>
              <a:t>colnames</a:t>
            </a:r>
            <a:r>
              <a:rPr lang="en-US" sz="2100" dirty="0" smtClean="0">
                <a:latin typeface="Monaco"/>
                <a:cs typeface="Monaco"/>
              </a:rPr>
              <a:t> (e) &lt;- c(‘Beatle’, ‘worth’)</a:t>
            </a:r>
            <a:r>
              <a:rPr lang="en-US" dirty="0">
                <a:latin typeface="Monaco"/>
                <a:cs typeface="Monaco"/>
              </a:rPr>
              <a:t/>
            </a:r>
            <a:br>
              <a:rPr lang="en-US" dirty="0">
                <a:latin typeface="Monaco"/>
                <a:cs typeface="Monaco"/>
              </a:rPr>
            </a:br>
            <a:endParaRPr lang="en-US" dirty="0"/>
          </a:p>
          <a:p>
            <a:pPr marL="0" indent="0">
              <a:buNone/>
            </a:pPr>
            <a:r>
              <a:rPr lang="en-US" dirty="0" smtClean="0"/>
              <a:t>Once a column is named we can access it using ‘$’</a:t>
            </a:r>
            <a:endParaRPr lang="en-US" sz="2400" dirty="0" smtClean="0"/>
          </a:p>
          <a:p>
            <a:pPr marL="0" lvl="0" indent="0">
              <a:buNone/>
            </a:pPr>
            <a:r>
              <a:rPr lang="en-US" sz="2400" dirty="0" smtClean="0"/>
              <a:t>	</a:t>
            </a:r>
            <a:r>
              <a:rPr lang="en-US" sz="2400" dirty="0" err="1" smtClean="0">
                <a:solidFill>
                  <a:prstClr val="black"/>
                </a:solidFill>
                <a:latin typeface="Monaco"/>
                <a:cs typeface="Monaco"/>
              </a:rPr>
              <a:t>e$Beatle</a:t>
            </a:r>
            <a:endParaRPr lang="en-US" sz="3500" dirty="0" smtClean="0"/>
          </a:p>
          <a:p>
            <a:pPr marL="0" indent="0">
              <a:buNone/>
            </a:pPr>
            <a:r>
              <a:rPr lang="en-US" sz="2200" dirty="0">
                <a:latin typeface="Monaco"/>
                <a:cs typeface="Monaco"/>
              </a:rPr>
              <a:t>	</a:t>
            </a:r>
            <a:r>
              <a:rPr lang="en-US" sz="2400" dirty="0" err="1">
                <a:latin typeface="Monaco"/>
                <a:cs typeface="Monaco"/>
              </a:rPr>
              <a:t>e</a:t>
            </a:r>
            <a:r>
              <a:rPr lang="en-US" sz="2400" dirty="0" err="1" smtClean="0">
                <a:latin typeface="Monaco"/>
                <a:cs typeface="Monaco"/>
              </a:rPr>
              <a:t>$worth</a:t>
            </a:r>
            <a:endParaRPr lang="en-US" sz="2200" dirty="0" smtClean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39519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 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In built (or user created code) that take</a:t>
            </a:r>
          </a:p>
          <a:p>
            <a:pPr marL="914400" lvl="2" indent="0">
              <a:buNone/>
            </a:pPr>
            <a:r>
              <a:rPr lang="en-US" dirty="0" smtClean="0"/>
              <a:t>Inputs</a:t>
            </a:r>
          </a:p>
          <a:p>
            <a:pPr marL="914400" lvl="2" indent="0">
              <a:buNone/>
            </a:pPr>
            <a:r>
              <a:rPr lang="en-US" dirty="0" smtClean="0"/>
              <a:t>Arguments</a:t>
            </a:r>
          </a:p>
          <a:p>
            <a:pPr marL="514350" lvl="1" indent="0">
              <a:buNone/>
            </a:pPr>
            <a:r>
              <a:rPr lang="en-US" dirty="0" smtClean="0"/>
              <a:t>Generates an output</a:t>
            </a:r>
            <a:endParaRPr lang="en-US" dirty="0"/>
          </a:p>
          <a:p>
            <a:pPr marL="114300" indent="0">
              <a:buNone/>
            </a:pPr>
            <a:r>
              <a:rPr lang="en-US" dirty="0">
                <a:latin typeface="American Typewriter" charset="0"/>
                <a:ea typeface="American Typewriter" charset="0"/>
                <a:cs typeface="American Typewriter" charset="0"/>
              </a:rPr>
              <a:t>c ( 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)</a:t>
            </a:r>
          </a:p>
          <a:p>
            <a:pPr marL="114300" indent="0">
              <a:buNone/>
            </a:pPr>
            <a:r>
              <a:rPr lang="en-US" dirty="0">
                <a:latin typeface="American Typewriter" charset="0"/>
                <a:ea typeface="American Typewriter" charset="0"/>
                <a:cs typeface="American Typewriter" charset="0"/>
              </a:rPr>
              <a:t>p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lot ( )</a:t>
            </a:r>
          </a:p>
          <a:p>
            <a:pPr marL="114300" indent="0">
              <a:buNone/>
            </a:pPr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data.frame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 ( )</a:t>
            </a:r>
          </a:p>
          <a:p>
            <a:pPr marL="114300" indent="0">
              <a:buNone/>
            </a:pPr>
            <a:r>
              <a:rPr lang="en-US" dirty="0" smtClean="0"/>
              <a:t>?</a:t>
            </a:r>
            <a:r>
              <a:rPr lang="en-US" sz="2400" i="1" dirty="0" err="1" smtClean="0"/>
              <a:t>function_name</a:t>
            </a:r>
            <a:endParaRPr lang="en-US" sz="2400" i="1" dirty="0" smtClean="0"/>
          </a:p>
        </p:txBody>
      </p:sp>
    </p:spTree>
    <p:extLst>
      <p:ext uri="{BB962C8B-B14F-4D97-AF65-F5344CB8AC3E}">
        <p14:creationId xmlns:p14="http://schemas.microsoft.com/office/powerpoint/2010/main" val="143348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6000" dirty="0" smtClean="0"/>
              <a:t>Exercise 3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274778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Anatomy of a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smtClean="0">
                <a:latin typeface="Monaco"/>
                <a:cs typeface="Monaco"/>
              </a:rPr>
              <a:t>x &lt;- </a:t>
            </a:r>
            <a:r>
              <a:rPr lang="en-US" sz="2000" dirty="0" err="1" smtClean="0">
                <a:latin typeface="Monaco"/>
                <a:cs typeface="Monaco"/>
              </a:rPr>
              <a:t>seq</a:t>
            </a:r>
            <a:r>
              <a:rPr lang="en-US" sz="2000" dirty="0" smtClean="0">
                <a:latin typeface="Monaco"/>
                <a:cs typeface="Monaco"/>
              </a:rPr>
              <a:t>(0, 50, 5)</a:t>
            </a:r>
          </a:p>
          <a:p>
            <a:pPr marL="0" indent="0">
              <a:buNone/>
            </a:pPr>
            <a:r>
              <a:rPr lang="en-US" sz="2000" dirty="0" smtClean="0">
                <a:latin typeface="Monaco"/>
                <a:cs typeface="Monaco"/>
              </a:rPr>
              <a:t>y &lt;- </a:t>
            </a:r>
            <a:r>
              <a:rPr lang="en-US" sz="2000" dirty="0" err="1" smtClean="0">
                <a:latin typeface="Monaco"/>
                <a:cs typeface="Monaco"/>
              </a:rPr>
              <a:t>seq</a:t>
            </a:r>
            <a:r>
              <a:rPr lang="en-US" sz="2000" dirty="0" smtClean="0">
                <a:latin typeface="Monaco"/>
                <a:cs typeface="Monaco"/>
              </a:rPr>
              <a:t>(0, 200, 20)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Monaco"/>
                <a:cs typeface="Monaco"/>
              </a:rPr>
              <a:t>plot</a:t>
            </a:r>
            <a:r>
              <a:rPr lang="en-US" sz="3600" dirty="0" smtClean="0">
                <a:latin typeface="Monaco"/>
                <a:cs typeface="Monaco"/>
              </a:rPr>
              <a:t> </a:t>
            </a:r>
            <a:r>
              <a:rPr lang="en-US" sz="3600" dirty="0" smtClean="0">
                <a:solidFill>
                  <a:srgbClr val="376092"/>
                </a:solidFill>
                <a:latin typeface="Monaco"/>
                <a:cs typeface="Monaco"/>
              </a:rPr>
              <a:t>(</a:t>
            </a:r>
            <a:r>
              <a:rPr lang="en-US" sz="3600" dirty="0" smtClean="0">
                <a:latin typeface="Monaco"/>
                <a:cs typeface="Monaco"/>
              </a:rPr>
              <a:t> </a:t>
            </a:r>
            <a:r>
              <a:rPr lang="en-US" sz="3600" dirty="0" smtClean="0">
                <a:solidFill>
                  <a:schemeClr val="accent2"/>
                </a:solidFill>
                <a:latin typeface="Monaco"/>
                <a:cs typeface="Monaco"/>
              </a:rPr>
              <a:t>x</a:t>
            </a:r>
            <a:r>
              <a:rPr lang="en-US" sz="3600" dirty="0" smtClean="0">
                <a:latin typeface="Monaco"/>
                <a:cs typeface="Monaco"/>
              </a:rPr>
              <a:t> , </a:t>
            </a:r>
            <a:r>
              <a:rPr lang="en-US" sz="3600" dirty="0" smtClean="0">
                <a:solidFill>
                  <a:srgbClr val="C0504D"/>
                </a:solidFill>
                <a:latin typeface="Monaco"/>
                <a:cs typeface="Monaco"/>
              </a:rPr>
              <a:t>y</a:t>
            </a:r>
            <a:r>
              <a:rPr lang="en-US" sz="3600" dirty="0" smtClean="0">
                <a:latin typeface="Monaco"/>
                <a:cs typeface="Monaco"/>
              </a:rPr>
              <a:t>, </a:t>
            </a:r>
            <a:r>
              <a:rPr lang="en-US" sz="3600" dirty="0" err="1" smtClean="0">
                <a:solidFill>
                  <a:srgbClr val="77933C"/>
                </a:solidFill>
                <a:latin typeface="Monaco"/>
                <a:cs typeface="Monaco"/>
              </a:rPr>
              <a:t>xlab</a:t>
            </a:r>
            <a:r>
              <a:rPr lang="en-US" sz="3600" dirty="0" smtClean="0">
                <a:solidFill>
                  <a:srgbClr val="77933C"/>
                </a:solidFill>
                <a:latin typeface="Monaco"/>
                <a:cs typeface="Monaco"/>
              </a:rPr>
              <a:t> = ‘</a:t>
            </a:r>
            <a:r>
              <a:rPr lang="en-US" sz="3600" dirty="0" smtClean="0">
                <a:ln>
                  <a:solidFill>
                    <a:srgbClr val="000000"/>
                  </a:solidFill>
                </a:ln>
                <a:solidFill>
                  <a:srgbClr val="FFFF00"/>
                </a:solidFill>
                <a:latin typeface="Monaco"/>
                <a:cs typeface="Monaco"/>
              </a:rPr>
              <a:t>Time</a:t>
            </a:r>
            <a:r>
              <a:rPr lang="en-US" sz="3600" dirty="0" smtClean="0">
                <a:solidFill>
                  <a:srgbClr val="77933C"/>
                </a:solidFill>
                <a:latin typeface="Monaco"/>
                <a:cs typeface="Monaco"/>
              </a:rPr>
              <a:t>’</a:t>
            </a:r>
            <a:r>
              <a:rPr lang="en-US" sz="3600" dirty="0" smtClean="0">
                <a:latin typeface="Monaco"/>
                <a:cs typeface="Monaco"/>
              </a:rPr>
              <a:t> </a:t>
            </a:r>
            <a:r>
              <a:rPr lang="en-US" sz="3600" dirty="0" smtClean="0">
                <a:solidFill>
                  <a:srgbClr val="376092"/>
                </a:solidFill>
                <a:latin typeface="Monaco"/>
                <a:cs typeface="Monaco"/>
              </a:rPr>
              <a:t>)</a:t>
            </a:r>
            <a:endParaRPr lang="en-US" dirty="0">
              <a:solidFill>
                <a:srgbClr val="376092"/>
              </a:solidFill>
              <a:latin typeface="Monaco"/>
              <a:cs typeface="Monaco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10489" y="4357362"/>
            <a:ext cx="2141435" cy="132309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Function Name</a:t>
            </a:r>
            <a:endParaRPr lang="en-US" sz="2800" dirty="0"/>
          </a:p>
        </p:txBody>
      </p:sp>
      <p:sp>
        <p:nvSpPr>
          <p:cNvPr id="6" name="Arc 5"/>
          <p:cNvSpPr/>
          <p:nvPr/>
        </p:nvSpPr>
        <p:spPr>
          <a:xfrm>
            <a:off x="6597263" y="4286802"/>
            <a:ext cx="1940371" cy="1393652"/>
          </a:xfrm>
          <a:prstGeom prst="arc">
            <a:avLst>
              <a:gd name="adj1" fmla="val 18151369"/>
              <a:gd name="adj2" fmla="val 3125978"/>
            </a:avLst>
          </a:pr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8" name="Arc 7"/>
          <p:cNvSpPr/>
          <p:nvPr/>
        </p:nvSpPr>
        <p:spPr>
          <a:xfrm flipH="1">
            <a:off x="2663615" y="4304444"/>
            <a:ext cx="1940371" cy="1393652"/>
          </a:xfrm>
          <a:prstGeom prst="arc">
            <a:avLst>
              <a:gd name="adj1" fmla="val 18151369"/>
              <a:gd name="adj2" fmla="val 3125978"/>
            </a:avLst>
          </a:pr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63365" y="4445568"/>
            <a:ext cx="2099117" cy="11819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Input variable(s)</a:t>
            </a:r>
            <a:endParaRPr lang="en-US" sz="3200" dirty="0"/>
          </a:p>
        </p:txBody>
      </p:sp>
      <p:cxnSp>
        <p:nvCxnSpPr>
          <p:cNvPr id="11" name="Straight Arrow Connector 10"/>
          <p:cNvCxnSpPr>
            <a:stCxn id="9" idx="0"/>
          </p:cNvCxnSpPr>
          <p:nvPr/>
        </p:nvCxnSpPr>
        <p:spPr>
          <a:xfrm flipH="1" flipV="1">
            <a:off x="2663615" y="3528232"/>
            <a:ext cx="1649309" cy="9173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9" idx="0"/>
          </p:cNvCxnSpPr>
          <p:nvPr/>
        </p:nvCxnSpPr>
        <p:spPr>
          <a:xfrm flipH="1" flipV="1">
            <a:off x="3739626" y="3528232"/>
            <a:ext cx="573298" cy="9173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970186" y="3528232"/>
            <a:ext cx="52919" cy="7585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5433042" y="4445568"/>
            <a:ext cx="2504843" cy="11819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Argument(s)</a:t>
            </a:r>
            <a:endParaRPr lang="en-US" sz="3200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5362483" y="3528232"/>
            <a:ext cx="1234780" cy="829130"/>
          </a:xfrm>
          <a:prstGeom prst="straightConnector1">
            <a:avLst/>
          </a:prstGeom>
          <a:ln w="38100" cmpd="sng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33416" y="2360685"/>
            <a:ext cx="6109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Monaco"/>
                <a:cs typeface="Monaco"/>
              </a:rPr>
              <a:t>y</a:t>
            </a:r>
            <a:r>
              <a:rPr lang="en-US" b="1" dirty="0" smtClean="0">
                <a:solidFill>
                  <a:schemeClr val="tx2"/>
                </a:solidFill>
                <a:latin typeface="Monaco"/>
                <a:cs typeface="Monaco"/>
              </a:rPr>
              <a:t>2 &lt;- </a:t>
            </a:r>
            <a:r>
              <a:rPr lang="en-US" b="1" dirty="0" err="1" smtClean="0">
                <a:solidFill>
                  <a:schemeClr val="tx2"/>
                </a:solidFill>
                <a:latin typeface="Monaco"/>
                <a:cs typeface="Monaco"/>
              </a:rPr>
              <a:t>seq</a:t>
            </a:r>
            <a:r>
              <a:rPr lang="en-US" b="1" dirty="0" smtClean="0">
                <a:solidFill>
                  <a:schemeClr val="tx2"/>
                </a:solidFill>
                <a:latin typeface="Monaco"/>
                <a:cs typeface="Monaco"/>
              </a:rPr>
              <a:t>(0 ,100, 10)</a:t>
            </a:r>
            <a:br>
              <a:rPr lang="en-US" b="1" dirty="0" smtClean="0">
                <a:solidFill>
                  <a:schemeClr val="tx2"/>
                </a:solidFill>
                <a:latin typeface="Monaco"/>
                <a:cs typeface="Monaco"/>
              </a:rPr>
            </a:br>
            <a:endParaRPr lang="en-US" b="1" dirty="0" smtClean="0">
              <a:solidFill>
                <a:schemeClr val="tx2"/>
              </a:solidFill>
              <a:latin typeface="Monaco"/>
              <a:cs typeface="Monaco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51924" y="6046126"/>
            <a:ext cx="51619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Monaco"/>
                <a:cs typeface="Monaco"/>
              </a:rPr>
              <a:t>points(x, y2, col = ‘red’) </a:t>
            </a:r>
            <a:endParaRPr lang="en-US" sz="2400" b="1" dirty="0">
              <a:solidFill>
                <a:schemeClr val="tx2"/>
              </a:solidFill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44876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6000" dirty="0" smtClean="0"/>
              <a:t>Exercise </a:t>
            </a:r>
            <a:r>
              <a:rPr lang="en-US" sz="6000" dirty="0" smtClean="0"/>
              <a:t>4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035279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234783" y="506236"/>
            <a:ext cx="1155403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latin typeface="American Typewriter"/>
                <a:cs typeface="American Typewriter"/>
              </a:rPr>
              <a:t>http://</a:t>
            </a:r>
            <a:r>
              <a:rPr lang="en-US" sz="6000" dirty="0" err="1" smtClean="0">
                <a:latin typeface="American Typewriter"/>
                <a:cs typeface="American Typewriter"/>
              </a:rPr>
              <a:t>bit.do</a:t>
            </a:r>
            <a:r>
              <a:rPr lang="en-US" sz="6000" dirty="0" smtClean="0">
                <a:latin typeface="American Typewriter"/>
                <a:cs typeface="American Typewriter"/>
              </a:rPr>
              <a:t>/SMART-R</a:t>
            </a:r>
            <a:endParaRPr lang="en-US" sz="6000" dirty="0">
              <a:latin typeface="American Typewriter"/>
              <a:cs typeface="American Typewriter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887285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4800" dirty="0" smtClean="0"/>
          </a:p>
          <a:p>
            <a:pPr marL="0" indent="0">
              <a:buNone/>
            </a:pPr>
            <a:r>
              <a:rPr lang="en-US" sz="4800" dirty="0" smtClean="0"/>
              <a:t>Download th</a:t>
            </a:r>
            <a:r>
              <a:rPr lang="en-US" sz="4800" dirty="0" smtClean="0"/>
              <a:t>e ‘</a:t>
            </a:r>
            <a:r>
              <a:rPr lang="en-US" sz="4800" b="1" dirty="0" smtClean="0">
                <a:solidFill>
                  <a:srgbClr val="FF0000"/>
                </a:solidFill>
              </a:rPr>
              <a:t>zip</a:t>
            </a:r>
            <a:r>
              <a:rPr lang="en-US" sz="4800" dirty="0" smtClean="0"/>
              <a:t>’ file to the </a:t>
            </a:r>
            <a:br>
              <a:rPr lang="en-US" sz="4800" dirty="0" smtClean="0"/>
            </a:br>
            <a:r>
              <a:rPr lang="en-US" sz="4800" b="1" dirty="0" smtClean="0"/>
              <a:t>Desktop </a:t>
            </a:r>
            <a:r>
              <a:rPr lang="en-US" sz="4800" dirty="0" smtClean="0"/>
              <a:t> and </a:t>
            </a:r>
            <a:r>
              <a:rPr lang="en-US" sz="4800" b="1" dirty="0" smtClean="0"/>
              <a:t>double click </a:t>
            </a:r>
            <a:r>
              <a:rPr lang="en-US" sz="4800" dirty="0" smtClean="0"/>
              <a:t>on it</a:t>
            </a:r>
            <a:endParaRPr lang="en-US" sz="4800" b="1" dirty="0" smtClean="0"/>
          </a:p>
        </p:txBody>
      </p:sp>
    </p:spTree>
    <p:extLst>
      <p:ext uri="{BB962C8B-B14F-4D97-AF65-F5344CB8AC3E}">
        <p14:creationId xmlns:p14="http://schemas.microsoft.com/office/powerpoint/2010/main" val="321381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In R Studio: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900" y="1600200"/>
            <a:ext cx="8470900" cy="5054600"/>
          </a:xfrm>
        </p:spPr>
        <p:txBody>
          <a:bodyPr>
            <a:normAutofit fontScale="925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File menu…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	</a:t>
            </a:r>
            <a:br>
              <a:rPr lang="en-US" b="1" dirty="0" smtClean="0"/>
            </a:br>
            <a:r>
              <a:rPr lang="en-US" b="1" dirty="0" smtClean="0"/>
              <a:t>	Open File…</a:t>
            </a:r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			Desktop </a:t>
            </a:r>
            <a:r>
              <a:rPr lang="en-US" b="1" dirty="0">
                <a:solidFill>
                  <a:srgbClr val="FF0000"/>
                </a:solidFill>
                <a:sym typeface="Wingdings"/>
              </a:rPr>
              <a:t></a:t>
            </a:r>
            <a:r>
              <a:rPr lang="en-US" b="1" dirty="0" smtClean="0"/>
              <a:t>  qicharts2_wrkshp</a:t>
            </a:r>
            <a:endParaRPr lang="en-US" b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>
              <a:solidFill>
                <a:srgbClr val="FF0000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FF0000"/>
                </a:solidFill>
              </a:rPr>
              <a:t>	</a:t>
            </a:r>
            <a:r>
              <a:rPr lang="en-US" b="1" dirty="0" smtClean="0">
                <a:solidFill>
                  <a:srgbClr val="FF0000"/>
                </a:solidFill>
              </a:rPr>
              <a:t>		</a:t>
            </a:r>
            <a:r>
              <a:rPr lang="en-US" b="1" dirty="0" smtClean="0">
                <a:solidFill>
                  <a:srgbClr val="FF0000"/>
                </a:solidFill>
                <a:sym typeface="Wingdings"/>
              </a:rPr>
              <a:t> </a:t>
            </a:r>
            <a:r>
              <a:rPr lang="en-US" b="1" dirty="0" smtClean="0">
                <a:solidFill>
                  <a:srgbClr val="FF0000"/>
                </a:solidFill>
              </a:rPr>
              <a:t>qicharts2_wrkshp.Rdata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srgbClr val="FF0000"/>
                </a:solidFill>
              </a:rPr>
              <a:t/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/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sz="2600" dirty="0" smtClean="0"/>
              <a:t>or in R Studio type:</a:t>
            </a:r>
            <a:r>
              <a:rPr lang="en-US" sz="2600" dirty="0"/>
              <a:t/>
            </a:r>
            <a:br>
              <a:rPr lang="en-US" sz="2600" dirty="0"/>
            </a:br>
            <a:endParaRPr lang="en-US" sz="3000" dirty="0"/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sz="2200" dirty="0" smtClean="0">
                <a:latin typeface="American Typewriter" charset="0"/>
                <a:ea typeface="American Typewriter" charset="0"/>
                <a:cs typeface="American Typewriter" charset="0"/>
              </a:rPr>
              <a:t>load("C:/Desktop/qicharts2_wrkshp/qicharts2_wrkshp.Rdata</a:t>
            </a:r>
            <a:r>
              <a:rPr lang="en-US" sz="2200" dirty="0">
                <a:latin typeface="American Typewriter" charset="0"/>
                <a:ea typeface="American Typewriter" charset="0"/>
                <a:cs typeface="American Typewriter" charset="0"/>
              </a:rPr>
              <a:t>"</a:t>
            </a:r>
            <a:r>
              <a:rPr lang="en-US" sz="2200" dirty="0" smtClean="0">
                <a:latin typeface="American Typewriter" charset="0"/>
                <a:ea typeface="American Typewriter" charset="0"/>
                <a:cs typeface="American Typewriter" charset="0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11138"/>
            <a:ext cx="4673600" cy="27051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3048000" y="1308100"/>
            <a:ext cx="2463800" cy="160813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99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Load the </a:t>
            </a:r>
            <a:r>
              <a:rPr lang="en-US" b="1" dirty="0" smtClean="0"/>
              <a:t>qicharts2</a:t>
            </a:r>
            <a:r>
              <a:rPr lang="en-US" dirty="0" smtClean="0"/>
              <a:t> package</a:t>
            </a:r>
          </a:p>
          <a:p>
            <a:pPr marL="0" indent="0" algn="r" defTabSz="914400">
              <a:spcBef>
                <a:spcPts val="0"/>
              </a:spcBef>
              <a:buNone/>
            </a:pPr>
            <a:r>
              <a:rPr lang="en-US" dirty="0" smtClean="0"/>
              <a:t>				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library(qicharts2</a:t>
            </a:r>
            <a:r>
              <a:rPr lang="en-US" dirty="0">
                <a:latin typeface="American Typewriter" charset="0"/>
                <a:ea typeface="American Typewriter" charset="0"/>
                <a:cs typeface="American Typewriter" charset="0"/>
              </a:rPr>
              <a:t>)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Open the </a:t>
            </a:r>
            <a:r>
              <a:rPr lang="en-US" b="1" dirty="0" smtClean="0"/>
              <a:t>qicharts2_problems.R </a:t>
            </a:r>
            <a:r>
              <a:rPr lang="en-US" dirty="0" smtClean="0"/>
              <a:t>file (in R Studio)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086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6000" dirty="0" smtClean="0"/>
              <a:t>Exercise </a:t>
            </a:r>
            <a:r>
              <a:rPr lang="en-US" sz="6000" dirty="0"/>
              <a:t>5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00672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Importing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CSV file</a:t>
            </a:r>
          </a:p>
          <a:p>
            <a:pPr marL="0" indent="0">
              <a:buNone/>
            </a:pPr>
            <a:r>
              <a:rPr lang="en-US" dirty="0" smtClean="0"/>
              <a:t>Tell R where to find the file</a:t>
            </a:r>
          </a:p>
          <a:p>
            <a:pPr marL="0" indent="0">
              <a:buNone/>
            </a:pPr>
            <a:r>
              <a:rPr lang="en-US" dirty="0" smtClean="0"/>
              <a:t>Import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 err="1" smtClean="0">
                <a:latin typeface="Monaco"/>
                <a:cs typeface="Monaco"/>
              </a:rPr>
              <a:t>dataFrame.Name</a:t>
            </a:r>
            <a:r>
              <a:rPr lang="en-US" sz="2400" dirty="0" smtClean="0">
                <a:latin typeface="Monaco"/>
                <a:cs typeface="Monaco"/>
              </a:rPr>
              <a:t> &lt;- </a:t>
            </a:r>
            <a:r>
              <a:rPr lang="en-US" sz="2400" dirty="0" err="1" smtClean="0">
                <a:latin typeface="Monaco"/>
                <a:cs typeface="Monaco"/>
              </a:rPr>
              <a:t>read.csv</a:t>
            </a:r>
            <a:r>
              <a:rPr lang="en-US" sz="2400" dirty="0" smtClean="0">
                <a:latin typeface="Monaco"/>
                <a:cs typeface="Monaco"/>
              </a:rPr>
              <a:t> (“</a:t>
            </a:r>
            <a:r>
              <a:rPr lang="en-US" sz="2400" dirty="0" err="1" smtClean="0">
                <a:latin typeface="Monaco"/>
                <a:cs typeface="Monaco"/>
              </a:rPr>
              <a:t>abc.csv</a:t>
            </a:r>
            <a:r>
              <a:rPr lang="en-US" sz="2400" dirty="0" smtClean="0">
                <a:latin typeface="Monaco"/>
                <a:cs typeface="Monaco"/>
              </a:rPr>
              <a:t>“, </a:t>
            </a:r>
            <a:r>
              <a:rPr lang="en-US" sz="2400" dirty="0" smtClean="0">
                <a:latin typeface="Monaco"/>
                <a:cs typeface="Monaco"/>
              </a:rPr>
              <a:t>										header </a:t>
            </a:r>
            <a:r>
              <a:rPr lang="en-US" sz="2400" dirty="0" smtClean="0">
                <a:latin typeface="Monaco"/>
                <a:cs typeface="Monaco"/>
              </a:rPr>
              <a:t>= TRUE)</a:t>
            </a:r>
            <a:endParaRPr lang="en-US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38856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Import the </a:t>
            </a:r>
            <a:r>
              <a:rPr lang="en-US" dirty="0" err="1"/>
              <a:t>data.csv</a:t>
            </a:r>
            <a:r>
              <a:rPr lang="en-US" dirty="0"/>
              <a:t> file to a data frame called </a:t>
            </a:r>
            <a:r>
              <a:rPr lang="en-US" sz="2400" dirty="0" err="1">
                <a:latin typeface="Monaco"/>
                <a:cs typeface="Monaco"/>
              </a:rPr>
              <a:t>vent.data</a:t>
            </a:r>
            <a:endParaRPr lang="en-US" dirty="0">
              <a:latin typeface="Monaco"/>
              <a:cs typeface="Monaco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Import the </a:t>
            </a:r>
            <a:r>
              <a:rPr lang="en-US" dirty="0" err="1"/>
              <a:t>demographics.csv</a:t>
            </a:r>
            <a:r>
              <a:rPr lang="en-US" dirty="0"/>
              <a:t> file to a data frame called </a:t>
            </a:r>
            <a:r>
              <a:rPr lang="en-US" sz="2400" dirty="0">
                <a:latin typeface="Monaco"/>
                <a:cs typeface="Monaco"/>
              </a:rPr>
              <a:t>demographics</a:t>
            </a:r>
            <a:endParaRPr lang="en-US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161385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53" y="2010230"/>
            <a:ext cx="8258847" cy="2874626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395818" y="2568043"/>
            <a:ext cx="206533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83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Getting to Know Your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Call the </a:t>
            </a:r>
            <a:r>
              <a:rPr lang="en-US" dirty="0" err="1" smtClean="0"/>
              <a:t>dataframe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2400" dirty="0" smtClean="0">
                <a:latin typeface="Monaco"/>
                <a:cs typeface="Monaco"/>
              </a:rPr>
              <a:t>head( </a:t>
            </a:r>
            <a:r>
              <a:rPr lang="en-US" sz="2400" dirty="0" err="1" smtClean="0">
                <a:latin typeface="Monaco"/>
                <a:cs typeface="Monaco"/>
              </a:rPr>
              <a:t>dataFrame.name</a:t>
            </a:r>
            <a:r>
              <a:rPr lang="en-US" sz="2400" dirty="0">
                <a:latin typeface="Monaco"/>
                <a:cs typeface="Monaco"/>
              </a:rPr>
              <a:t> </a:t>
            </a:r>
            <a:r>
              <a:rPr lang="en-US" sz="2400" dirty="0" smtClean="0">
                <a:latin typeface="Monaco"/>
                <a:cs typeface="Monaco"/>
              </a:rPr>
              <a:t>)</a:t>
            </a:r>
          </a:p>
          <a:p>
            <a:pPr marL="0" indent="0">
              <a:buNone/>
            </a:pPr>
            <a:r>
              <a:rPr lang="en-US" sz="2400" dirty="0" smtClean="0">
                <a:latin typeface="Monaco"/>
                <a:cs typeface="Monaco"/>
              </a:rPr>
              <a:t>	tail (</a:t>
            </a:r>
            <a:r>
              <a:rPr lang="en-US" sz="2400" dirty="0" err="1">
                <a:latin typeface="Monaco"/>
                <a:cs typeface="Monaco"/>
              </a:rPr>
              <a:t>dataFrame.name</a:t>
            </a:r>
            <a:r>
              <a:rPr lang="en-US" sz="2400" dirty="0" smtClean="0">
                <a:latin typeface="Monaco"/>
                <a:cs typeface="Monaco"/>
              </a:rPr>
              <a:t>,</a:t>
            </a:r>
            <a:r>
              <a:rPr lang="en-US" sz="2400" i="1" dirty="0" smtClean="0">
                <a:latin typeface="Monaco"/>
                <a:cs typeface="Monaco"/>
              </a:rPr>
              <a:t> 10</a:t>
            </a:r>
            <a:r>
              <a:rPr lang="en-US" sz="2400" dirty="0" smtClean="0">
                <a:latin typeface="Monaco"/>
                <a:cs typeface="Monaco"/>
              </a:rPr>
              <a:t>)</a:t>
            </a:r>
          </a:p>
          <a:p>
            <a:pPr marL="0" indent="0">
              <a:buNone/>
            </a:pPr>
            <a:endParaRPr lang="en-US" sz="2400" dirty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sz="2400" dirty="0">
                <a:latin typeface="Monaco"/>
                <a:cs typeface="Monaco"/>
              </a:rPr>
              <a:t>	</a:t>
            </a:r>
            <a:r>
              <a:rPr lang="en-US" sz="2400" dirty="0" smtClean="0">
                <a:latin typeface="Monaco"/>
                <a:cs typeface="Monaco"/>
              </a:rPr>
              <a:t>summary (</a:t>
            </a:r>
            <a:r>
              <a:rPr lang="en-US" sz="2400" dirty="0" err="1" smtClean="0">
                <a:latin typeface="Monaco"/>
                <a:cs typeface="Monaco"/>
              </a:rPr>
              <a:t>dataFrame.name</a:t>
            </a:r>
            <a:r>
              <a:rPr lang="en-US" sz="2400" dirty="0" smtClean="0">
                <a:latin typeface="Monaco"/>
                <a:cs typeface="Monaco"/>
              </a:rPr>
              <a:t>)</a:t>
            </a:r>
            <a:endParaRPr lang="en-US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47396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Merging Data 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Frequently </a:t>
            </a:r>
            <a:r>
              <a:rPr lang="en-US" dirty="0" smtClean="0"/>
              <a:t>required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2400" dirty="0" smtClean="0">
                <a:latin typeface="Monaco"/>
                <a:cs typeface="Monaco"/>
              </a:rPr>
              <a:t>unique(</a:t>
            </a:r>
            <a:r>
              <a:rPr lang="en-US" sz="2400" dirty="0" err="1" smtClean="0">
                <a:latin typeface="Monaco"/>
                <a:cs typeface="Monaco"/>
              </a:rPr>
              <a:t>vent.data</a:t>
            </a:r>
            <a:r>
              <a:rPr lang="en-US" sz="2400" dirty="0" smtClean="0">
                <a:latin typeface="Monaco"/>
                <a:cs typeface="Monaco"/>
              </a:rPr>
              <a:t>[1,])</a:t>
            </a:r>
            <a:br>
              <a:rPr lang="en-US" sz="2400" dirty="0" smtClean="0">
                <a:latin typeface="Monaco"/>
                <a:cs typeface="Monaco"/>
              </a:rPr>
            </a:br>
            <a:endParaRPr lang="en-US" sz="2400" dirty="0" smtClean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sz="2400" dirty="0">
                <a:latin typeface="Monaco"/>
                <a:cs typeface="Monaco"/>
              </a:rPr>
              <a:t>	</a:t>
            </a:r>
            <a:r>
              <a:rPr lang="en-US" sz="2400" dirty="0" smtClean="0">
                <a:latin typeface="Monaco"/>
                <a:cs typeface="Monaco"/>
              </a:rPr>
              <a:t>unique(</a:t>
            </a:r>
            <a:r>
              <a:rPr lang="en-US" sz="2400" dirty="0" err="1" smtClean="0">
                <a:latin typeface="Monaco"/>
                <a:cs typeface="Monaco"/>
              </a:rPr>
              <a:t>demographics$Hospital_no</a:t>
            </a:r>
            <a:r>
              <a:rPr lang="en-US" sz="2400" dirty="0" smtClean="0">
                <a:latin typeface="Monaco"/>
                <a:cs typeface="Monaco"/>
              </a:rPr>
              <a:t>)</a:t>
            </a:r>
          </a:p>
          <a:p>
            <a:pPr marL="0" indent="0">
              <a:buNone/>
            </a:pPr>
            <a:endParaRPr lang="en-US" sz="2400" dirty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sz="2400" dirty="0" smtClean="0">
                <a:latin typeface="Monaco"/>
                <a:cs typeface="Monaco"/>
              </a:rPr>
              <a:t>	length(</a:t>
            </a:r>
            <a:r>
              <a:rPr lang="en-US" sz="2400" dirty="0">
                <a:latin typeface="Monaco"/>
                <a:cs typeface="Monaco"/>
              </a:rPr>
              <a:t>unique(</a:t>
            </a:r>
            <a:r>
              <a:rPr lang="en-US" sz="2400" dirty="0" err="1">
                <a:latin typeface="Monaco"/>
                <a:cs typeface="Monaco"/>
              </a:rPr>
              <a:t>vent.data</a:t>
            </a:r>
            <a:r>
              <a:rPr lang="en-US" sz="2400" dirty="0">
                <a:latin typeface="Monaco"/>
                <a:cs typeface="Monaco"/>
              </a:rPr>
              <a:t>[1</a:t>
            </a:r>
            <a:r>
              <a:rPr lang="en-US" sz="2400" dirty="0" smtClean="0">
                <a:latin typeface="Monaco"/>
                <a:cs typeface="Monaco"/>
              </a:rPr>
              <a:t>,]))</a:t>
            </a:r>
            <a:br>
              <a:rPr lang="en-US" sz="2400" dirty="0" smtClean="0">
                <a:latin typeface="Monaco"/>
                <a:cs typeface="Monaco"/>
              </a:rPr>
            </a:br>
            <a:endParaRPr lang="en-US" sz="2400" dirty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sz="2400" dirty="0" smtClean="0">
                <a:latin typeface="Monaco"/>
                <a:cs typeface="Monaco"/>
              </a:rPr>
              <a:t>	length(</a:t>
            </a:r>
            <a:r>
              <a:rPr lang="en-US" sz="2400" dirty="0">
                <a:latin typeface="Monaco"/>
                <a:cs typeface="Monaco"/>
              </a:rPr>
              <a:t>unique(</a:t>
            </a:r>
            <a:r>
              <a:rPr lang="en-US" sz="2400" dirty="0" err="1">
                <a:latin typeface="Monaco"/>
                <a:cs typeface="Monaco"/>
              </a:rPr>
              <a:t>demographics$Hospital_no</a:t>
            </a:r>
            <a:r>
              <a:rPr lang="en-US" sz="2400" dirty="0" smtClean="0">
                <a:latin typeface="Monaco"/>
                <a:cs typeface="Monaco"/>
              </a:rPr>
              <a:t>))</a:t>
            </a:r>
            <a:endParaRPr lang="en-US" dirty="0" smtClean="0">
              <a:latin typeface="Monaco"/>
              <a:cs typeface="Monaco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28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Merging Data </a:t>
            </a:r>
            <a:r>
              <a:rPr lang="en-US" dirty="0"/>
              <a:t>F</a:t>
            </a:r>
            <a:r>
              <a:rPr lang="en-US" dirty="0" smtClean="0"/>
              <a:t>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93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Easier if we merge on  a common term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2400" dirty="0" err="1" smtClean="0">
                <a:latin typeface="Monaco"/>
                <a:cs typeface="Monaco"/>
              </a:rPr>
              <a:t>colnames</a:t>
            </a:r>
            <a:r>
              <a:rPr lang="en-US" sz="2400" dirty="0" smtClean="0">
                <a:latin typeface="Monaco"/>
                <a:cs typeface="Monaco"/>
              </a:rPr>
              <a:t>(</a:t>
            </a:r>
            <a:r>
              <a:rPr lang="en-US" sz="2400" dirty="0" err="1" smtClean="0">
                <a:latin typeface="Monaco"/>
                <a:cs typeface="Monaco"/>
              </a:rPr>
              <a:t>vent.data</a:t>
            </a:r>
            <a:r>
              <a:rPr lang="en-US" sz="2400" dirty="0" smtClean="0">
                <a:latin typeface="Monaco"/>
                <a:cs typeface="Monaco"/>
              </a:rPr>
              <a:t>)[1]&lt;- “</a:t>
            </a:r>
            <a:r>
              <a:rPr lang="en-US" sz="2400" dirty="0" err="1" smtClean="0">
                <a:latin typeface="Monaco"/>
                <a:cs typeface="Monaco"/>
              </a:rPr>
              <a:t>Hospital_No</a:t>
            </a:r>
            <a:r>
              <a:rPr lang="en-US" sz="2400" dirty="0" smtClean="0">
                <a:latin typeface="Monaco"/>
                <a:cs typeface="Monaco"/>
              </a:rPr>
              <a:t>”</a:t>
            </a:r>
          </a:p>
          <a:p>
            <a:pPr marL="0" indent="0">
              <a:buNone/>
            </a:pPr>
            <a:r>
              <a:rPr lang="en-US" sz="2400" dirty="0" smtClean="0">
                <a:latin typeface="Monaco"/>
                <a:cs typeface="Monaco"/>
              </a:rPr>
              <a:t>	head(</a:t>
            </a:r>
            <a:r>
              <a:rPr lang="en-US" sz="2400" dirty="0" err="1" smtClean="0">
                <a:latin typeface="Monaco"/>
                <a:cs typeface="Monaco"/>
              </a:rPr>
              <a:t>vent.data</a:t>
            </a:r>
            <a:r>
              <a:rPr lang="en-US" sz="2400" dirty="0" smtClean="0">
                <a:latin typeface="Monaco"/>
                <a:cs typeface="Monaco"/>
              </a:rPr>
              <a:t>)</a:t>
            </a:r>
          </a:p>
          <a:p>
            <a:pPr marL="0" indent="0">
              <a:buNone/>
            </a:pPr>
            <a:endParaRPr lang="en-US" sz="2400" dirty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sz="2400" dirty="0" smtClean="0">
                <a:latin typeface="Monaco"/>
                <a:cs typeface="Monaco"/>
              </a:rPr>
              <a:t>	</a:t>
            </a:r>
            <a:r>
              <a:rPr lang="en-US" sz="2400" dirty="0" err="1" smtClean="0">
                <a:latin typeface="Monaco"/>
                <a:cs typeface="Monaco"/>
              </a:rPr>
              <a:t>all.vent.data</a:t>
            </a:r>
            <a:r>
              <a:rPr lang="en-US" sz="2400" dirty="0" smtClean="0">
                <a:latin typeface="Monaco"/>
                <a:cs typeface="Monaco"/>
              </a:rPr>
              <a:t> &lt;- </a:t>
            </a:r>
          </a:p>
          <a:p>
            <a:pPr marL="0" indent="0">
              <a:buNone/>
            </a:pPr>
            <a:r>
              <a:rPr lang="en-US" sz="2400" dirty="0">
                <a:latin typeface="Monaco"/>
                <a:cs typeface="Monaco"/>
              </a:rPr>
              <a:t>	</a:t>
            </a:r>
            <a:r>
              <a:rPr lang="en-US" sz="2400" dirty="0" smtClean="0">
                <a:latin typeface="Monaco"/>
                <a:cs typeface="Monaco"/>
              </a:rPr>
              <a:t>		merge(</a:t>
            </a:r>
            <a:r>
              <a:rPr lang="en-US" sz="2400" dirty="0" err="1" smtClean="0">
                <a:latin typeface="Monaco"/>
                <a:cs typeface="Monaco"/>
              </a:rPr>
              <a:t>vent.data</a:t>
            </a:r>
            <a:r>
              <a:rPr lang="en-US" sz="2400" dirty="0" smtClean="0">
                <a:latin typeface="Monaco"/>
                <a:cs typeface="Monaco"/>
              </a:rPr>
              <a:t>, demographics, </a:t>
            </a:r>
            <a:br>
              <a:rPr lang="en-US" sz="2400" dirty="0" smtClean="0">
                <a:latin typeface="Monaco"/>
                <a:cs typeface="Monaco"/>
              </a:rPr>
            </a:br>
            <a:r>
              <a:rPr lang="en-US" sz="2400" dirty="0" smtClean="0">
                <a:latin typeface="Monaco"/>
                <a:cs typeface="Monaco"/>
              </a:rPr>
              <a:t>				</a:t>
            </a:r>
            <a:r>
              <a:rPr lang="en-US" sz="2400" dirty="0" err="1" smtClean="0">
                <a:latin typeface="Monaco"/>
                <a:cs typeface="Monaco"/>
              </a:rPr>
              <a:t>by.demographics</a:t>
            </a:r>
            <a:r>
              <a:rPr lang="en-US" sz="2400" dirty="0" smtClean="0">
                <a:latin typeface="Monaco"/>
                <a:cs typeface="Monaco"/>
              </a:rPr>
              <a:t>=“</a:t>
            </a:r>
            <a:r>
              <a:rPr lang="en-US" sz="2400" dirty="0" err="1" smtClean="0">
                <a:latin typeface="Monaco"/>
                <a:cs typeface="Monaco"/>
              </a:rPr>
              <a:t>Hospital_No</a:t>
            </a:r>
            <a:r>
              <a:rPr lang="en-US" sz="2400" dirty="0" smtClean="0">
                <a:latin typeface="Monaco"/>
                <a:cs typeface="Monaco"/>
              </a:rPr>
              <a:t>”)</a:t>
            </a:r>
          </a:p>
          <a:p>
            <a:pPr marL="0" indent="0">
              <a:buNone/>
            </a:pPr>
            <a:endParaRPr lang="en-US" sz="2400" dirty="0" smtClean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sz="2400" dirty="0">
                <a:latin typeface="Monaco"/>
                <a:cs typeface="Monaco"/>
              </a:rPr>
              <a:t>	</a:t>
            </a:r>
            <a:r>
              <a:rPr lang="en-US" sz="2400" dirty="0" smtClean="0">
                <a:latin typeface="Monaco"/>
                <a:cs typeface="Monaco"/>
              </a:rPr>
              <a:t>head(</a:t>
            </a:r>
            <a:r>
              <a:rPr lang="en-US" sz="2400" dirty="0" err="1" smtClean="0">
                <a:latin typeface="Monaco"/>
                <a:cs typeface="Monaco"/>
              </a:rPr>
              <a:t>all.vent.data</a:t>
            </a:r>
            <a:r>
              <a:rPr lang="en-US" sz="2400" dirty="0" smtClean="0">
                <a:latin typeface="Monaco"/>
                <a:cs typeface="Monaco"/>
              </a:rPr>
              <a:t>)</a:t>
            </a:r>
            <a:endParaRPr lang="en-US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138366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You now know the terms: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Variable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String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Data frame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Concatenate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Function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Argument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Slice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524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Areas to cover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R basics</a:t>
            </a:r>
          </a:p>
          <a:p>
            <a:endParaRPr lang="en-US" dirty="0"/>
          </a:p>
          <a:p>
            <a:r>
              <a:rPr lang="en-US" dirty="0" smtClean="0"/>
              <a:t>Using R for your projects</a:t>
            </a:r>
          </a:p>
          <a:p>
            <a:endParaRPr lang="en-US" dirty="0"/>
          </a:p>
          <a:p>
            <a:r>
              <a:rPr lang="en-US" dirty="0" smtClean="0"/>
              <a:t>Data science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65821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You can: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Assign variables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Manipulate variables with functions and 		mathematical operators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Combine variables with data frames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Select / slice data frames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Rename data frame columns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Import data from 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.csv</a:t>
            </a:r>
            <a:r>
              <a:rPr lang="en-US" dirty="0" smtClean="0"/>
              <a:t> files</a:t>
            </a:r>
          </a:p>
        </p:txBody>
      </p:sp>
    </p:spTree>
    <p:extLst>
      <p:ext uri="{BB962C8B-B14F-4D97-AF65-F5344CB8AC3E}">
        <p14:creationId xmlns:p14="http://schemas.microsoft.com/office/powerpoint/2010/main" val="88975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Indexing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Allows tracking of groups of data within data frames and makes loops and plots much easier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Create a new column (index) which will be a numerical equivalent of each unique hospital number.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 needs to be told each hospital no is a unique category	(factor)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25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Indexing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600" dirty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sz="2600" dirty="0" err="1" smtClean="0">
                <a:latin typeface="Monaco"/>
                <a:cs typeface="Monaco"/>
              </a:rPr>
              <a:t>vent.data$index</a:t>
            </a:r>
            <a:r>
              <a:rPr lang="en-US" sz="2600" dirty="0" smtClean="0">
                <a:latin typeface="Monaco"/>
                <a:cs typeface="Monaco"/>
              </a:rPr>
              <a:t> &lt;- </a:t>
            </a:r>
          </a:p>
          <a:p>
            <a:pPr marL="0" indent="0">
              <a:buNone/>
            </a:pPr>
            <a:r>
              <a:rPr lang="en-US" sz="2600" dirty="0">
                <a:latin typeface="Monaco"/>
                <a:cs typeface="Monaco"/>
              </a:rPr>
              <a:t>	</a:t>
            </a:r>
            <a:r>
              <a:rPr lang="en-US" sz="2600" dirty="0" err="1" smtClean="0">
                <a:latin typeface="Monaco"/>
                <a:cs typeface="Monaco"/>
              </a:rPr>
              <a:t>as.integer</a:t>
            </a:r>
            <a:r>
              <a:rPr lang="en-US" sz="2600" dirty="0" smtClean="0">
                <a:latin typeface="Monaco"/>
                <a:cs typeface="Monaco"/>
              </a:rPr>
              <a:t>( factor( </a:t>
            </a:r>
            <a:r>
              <a:rPr lang="en-US" sz="2600" dirty="0" err="1" smtClean="0">
                <a:latin typeface="Monaco"/>
                <a:cs typeface="Monaco"/>
              </a:rPr>
              <a:t>vent.data</a:t>
            </a:r>
            <a:r>
              <a:rPr lang="en-US" sz="2600" dirty="0" smtClean="0">
                <a:latin typeface="Monaco"/>
                <a:cs typeface="Monaco"/>
              </a:rPr>
              <a:t>[ , 1], </a:t>
            </a:r>
          </a:p>
          <a:p>
            <a:pPr marL="0" indent="0">
              <a:buNone/>
            </a:pPr>
            <a:r>
              <a:rPr lang="en-US" sz="2600" dirty="0">
                <a:latin typeface="Monaco"/>
                <a:cs typeface="Monaco"/>
              </a:rPr>
              <a:t>	</a:t>
            </a:r>
            <a:r>
              <a:rPr lang="en-US" sz="2600" dirty="0" smtClean="0">
                <a:latin typeface="Monaco"/>
                <a:cs typeface="Monaco"/>
              </a:rPr>
              <a:t>	levels = unique( </a:t>
            </a:r>
            <a:r>
              <a:rPr lang="en-US" sz="2600" dirty="0" err="1" smtClean="0">
                <a:latin typeface="Monaco"/>
                <a:cs typeface="Monaco"/>
              </a:rPr>
              <a:t>vent.data</a:t>
            </a:r>
            <a:r>
              <a:rPr lang="en-US" sz="2600" dirty="0" smtClean="0">
                <a:latin typeface="Monaco"/>
                <a:cs typeface="Monaco"/>
              </a:rPr>
              <a:t>[ , 1] ) ) )</a:t>
            </a:r>
          </a:p>
          <a:p>
            <a:pPr marL="0" indent="0">
              <a:buNone/>
            </a:pPr>
            <a:endParaRPr lang="en-US" sz="2600" dirty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sz="2600" dirty="0" smtClean="0">
                <a:latin typeface="Monaco"/>
                <a:cs typeface="Monaco"/>
              </a:rPr>
              <a:t>head(</a:t>
            </a:r>
            <a:r>
              <a:rPr lang="en-US" sz="2600" dirty="0" err="1" smtClean="0">
                <a:latin typeface="Monaco"/>
                <a:cs typeface="Monaco"/>
              </a:rPr>
              <a:t>vent.data</a:t>
            </a:r>
            <a:r>
              <a:rPr lang="en-US" sz="2600" dirty="0" smtClean="0">
                <a:latin typeface="Monaco"/>
                <a:cs typeface="Monaco"/>
              </a:rPr>
              <a:t>)</a:t>
            </a:r>
          </a:p>
          <a:p>
            <a:pPr marL="0" indent="0">
              <a:buNone/>
            </a:pPr>
            <a:r>
              <a:rPr lang="en-US" sz="2600" dirty="0">
                <a:latin typeface="Monaco"/>
                <a:cs typeface="Monaco"/>
              </a:rPr>
              <a:t>t</a:t>
            </a:r>
            <a:r>
              <a:rPr lang="en-US" sz="2600" dirty="0" smtClean="0">
                <a:latin typeface="Monaco"/>
                <a:cs typeface="Monaco"/>
              </a:rPr>
              <a:t>ail(</a:t>
            </a:r>
            <a:r>
              <a:rPr lang="en-US" sz="2600" dirty="0" err="1" smtClean="0">
                <a:latin typeface="Monaco"/>
                <a:cs typeface="Monaco"/>
              </a:rPr>
              <a:t>vent.data</a:t>
            </a:r>
            <a:r>
              <a:rPr lang="en-US" sz="2600" dirty="0" smtClean="0">
                <a:latin typeface="Monaco"/>
                <a:cs typeface="Monaco"/>
              </a:rPr>
              <a:t>)</a:t>
            </a:r>
            <a:endParaRPr lang="en-US" sz="2600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048381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Indexing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390153" cy="497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Remerge like we did before</a:t>
            </a:r>
          </a:p>
          <a:p>
            <a:pPr marL="0" indent="0">
              <a:buNone/>
            </a:pPr>
            <a:r>
              <a:rPr lang="en-US" sz="2400" dirty="0" smtClean="0">
                <a:latin typeface="Monaco"/>
                <a:cs typeface="Monaco"/>
              </a:rPr>
              <a:t>	</a:t>
            </a:r>
            <a:r>
              <a:rPr lang="en-US" sz="2400" dirty="0" err="1" smtClean="0">
                <a:latin typeface="Monaco"/>
                <a:cs typeface="Monaco"/>
              </a:rPr>
              <a:t>all.vent.data</a:t>
            </a:r>
            <a:r>
              <a:rPr lang="en-US" sz="2400" dirty="0" smtClean="0">
                <a:latin typeface="Monaco"/>
                <a:cs typeface="Monaco"/>
              </a:rPr>
              <a:t> </a:t>
            </a:r>
            <a:r>
              <a:rPr lang="en-US" sz="2400" dirty="0">
                <a:latin typeface="Monaco"/>
                <a:cs typeface="Monaco"/>
              </a:rPr>
              <a:t>&lt;- merge</a:t>
            </a:r>
            <a:r>
              <a:rPr lang="en-US" sz="2400" dirty="0" smtClean="0">
                <a:latin typeface="Monaco"/>
                <a:cs typeface="Monaco"/>
              </a:rPr>
              <a:t>( </a:t>
            </a:r>
          </a:p>
          <a:p>
            <a:pPr marL="0" indent="0">
              <a:buNone/>
            </a:pPr>
            <a:r>
              <a:rPr lang="en-US" sz="2400" dirty="0">
                <a:latin typeface="Monaco"/>
                <a:cs typeface="Monaco"/>
              </a:rPr>
              <a:t>	</a:t>
            </a:r>
            <a:r>
              <a:rPr lang="en-US" sz="2400" dirty="0" smtClean="0">
                <a:latin typeface="Monaco"/>
                <a:cs typeface="Monaco"/>
              </a:rPr>
              <a:t>		</a:t>
            </a:r>
            <a:r>
              <a:rPr lang="en-US" sz="2400" dirty="0" err="1" smtClean="0">
                <a:latin typeface="Monaco"/>
                <a:cs typeface="Monaco"/>
              </a:rPr>
              <a:t>vent.data</a:t>
            </a:r>
            <a:r>
              <a:rPr lang="en-US" sz="2400" dirty="0">
                <a:latin typeface="Monaco"/>
                <a:cs typeface="Monaco"/>
              </a:rPr>
              <a:t>, demographics, </a:t>
            </a:r>
            <a:r>
              <a:rPr lang="en-US" sz="2400" dirty="0" smtClean="0">
                <a:latin typeface="Monaco"/>
                <a:cs typeface="Monaco"/>
              </a:rPr>
              <a:t>				</a:t>
            </a:r>
            <a:br>
              <a:rPr lang="en-US" sz="2400" dirty="0" smtClean="0">
                <a:latin typeface="Monaco"/>
                <a:cs typeface="Monaco"/>
              </a:rPr>
            </a:br>
            <a:r>
              <a:rPr lang="en-US" sz="2400" dirty="0" smtClean="0">
                <a:latin typeface="Monaco"/>
                <a:cs typeface="Monaco"/>
              </a:rPr>
              <a:t>			</a:t>
            </a:r>
            <a:r>
              <a:rPr lang="en-US" sz="2400" dirty="0" err="1" smtClean="0">
                <a:latin typeface="Monaco"/>
                <a:cs typeface="Monaco"/>
              </a:rPr>
              <a:t>by.demographcs</a:t>
            </a:r>
            <a:r>
              <a:rPr lang="en-US" sz="2400" dirty="0">
                <a:latin typeface="Monaco"/>
                <a:cs typeface="Monaco"/>
              </a:rPr>
              <a:t>='</a:t>
            </a:r>
            <a:r>
              <a:rPr lang="en-US" sz="2400" dirty="0" err="1">
                <a:latin typeface="Monaco"/>
                <a:cs typeface="Monaco"/>
              </a:rPr>
              <a:t>Hospital_No</a:t>
            </a:r>
            <a:r>
              <a:rPr lang="en-US" sz="2400" dirty="0">
                <a:latin typeface="Monaco"/>
                <a:cs typeface="Monaco"/>
              </a:rPr>
              <a:t>')</a:t>
            </a:r>
          </a:p>
          <a:p>
            <a:pPr marL="0" indent="0">
              <a:buNone/>
            </a:pPr>
            <a:r>
              <a:rPr lang="en-US" sz="2400" dirty="0" smtClean="0">
                <a:latin typeface="Monaco"/>
                <a:cs typeface="Monaco"/>
              </a:rPr>
              <a:t>	head</a:t>
            </a:r>
            <a:r>
              <a:rPr lang="en-US" sz="2400" dirty="0">
                <a:latin typeface="Monaco"/>
                <a:cs typeface="Monaco"/>
              </a:rPr>
              <a:t>(</a:t>
            </a:r>
            <a:r>
              <a:rPr lang="en-US" sz="2400" dirty="0" err="1">
                <a:latin typeface="Monaco"/>
                <a:cs typeface="Monaco"/>
              </a:rPr>
              <a:t>all.vent.data</a:t>
            </a:r>
            <a:r>
              <a:rPr lang="en-US" sz="2400" dirty="0" smtClean="0">
                <a:latin typeface="Monaco"/>
                <a:cs typeface="Monaco"/>
              </a:rPr>
              <a:t>)</a:t>
            </a:r>
            <a:endParaRPr lang="en-US" dirty="0" smtClean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dirty="0" smtClean="0"/>
              <a:t>Then reorder using the </a:t>
            </a:r>
            <a:r>
              <a:rPr lang="en-US" sz="2400" dirty="0" smtClean="0">
                <a:latin typeface="Monaco"/>
                <a:cs typeface="Monaco"/>
              </a:rPr>
              <a:t>order( )</a:t>
            </a:r>
            <a:r>
              <a:rPr lang="en-US" dirty="0" smtClean="0"/>
              <a:t> function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600" dirty="0" err="1" smtClean="0">
                <a:latin typeface="Monaco"/>
                <a:cs typeface="Monaco"/>
              </a:rPr>
              <a:t>all.vent.data</a:t>
            </a:r>
            <a:r>
              <a:rPr lang="en-US" sz="2600" dirty="0" smtClean="0">
                <a:latin typeface="Monaco"/>
                <a:cs typeface="Monaco"/>
              </a:rPr>
              <a:t> &lt;- 			</a:t>
            </a:r>
            <a:br>
              <a:rPr lang="en-US" sz="2600" dirty="0" smtClean="0">
                <a:latin typeface="Monaco"/>
                <a:cs typeface="Monaco"/>
              </a:rPr>
            </a:br>
            <a:r>
              <a:rPr lang="en-US" sz="2600" dirty="0" smtClean="0">
                <a:latin typeface="Monaco"/>
                <a:cs typeface="Monaco"/>
              </a:rPr>
              <a:t>		</a:t>
            </a:r>
            <a:r>
              <a:rPr lang="en-US" sz="2600" dirty="0" err="1" smtClean="0">
                <a:latin typeface="Monaco"/>
                <a:cs typeface="Monaco"/>
              </a:rPr>
              <a:t>all.vent.data</a:t>
            </a:r>
            <a:r>
              <a:rPr lang="en-US" sz="2600" dirty="0" smtClean="0">
                <a:latin typeface="Monaco"/>
                <a:cs typeface="Monaco"/>
              </a:rPr>
              <a:t>[order(</a:t>
            </a:r>
            <a:br>
              <a:rPr lang="en-US" sz="2600" dirty="0" smtClean="0">
                <a:latin typeface="Monaco"/>
                <a:cs typeface="Monaco"/>
              </a:rPr>
            </a:br>
            <a:r>
              <a:rPr lang="en-US" sz="2600" dirty="0" smtClean="0">
                <a:latin typeface="Monaco"/>
                <a:cs typeface="Monaco"/>
              </a:rPr>
              <a:t>			</a:t>
            </a:r>
            <a:r>
              <a:rPr lang="en-US" sz="2600" dirty="0" err="1" smtClean="0">
                <a:latin typeface="Monaco"/>
                <a:cs typeface="Monaco"/>
              </a:rPr>
              <a:t>all.vent.data$index</a:t>
            </a:r>
            <a:r>
              <a:rPr lang="en-US" sz="2600" dirty="0" smtClean="0">
                <a:latin typeface="Monaco"/>
                <a:cs typeface="Monaco"/>
              </a:rPr>
              <a:t>), ]</a:t>
            </a:r>
            <a:endParaRPr lang="en-US" sz="2600" dirty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sz="2600" dirty="0" smtClean="0">
                <a:latin typeface="Monaco"/>
                <a:cs typeface="Monaco"/>
              </a:rPr>
              <a:t>	head(</a:t>
            </a:r>
            <a:r>
              <a:rPr lang="en-US" sz="2600" dirty="0" err="1" smtClean="0">
                <a:latin typeface="Monaco"/>
                <a:cs typeface="Monaco"/>
              </a:rPr>
              <a:t>all.vent.data</a:t>
            </a:r>
            <a:r>
              <a:rPr lang="en-US" sz="2600" dirty="0" smtClean="0">
                <a:latin typeface="Monaco"/>
                <a:cs typeface="Monaco"/>
              </a:rPr>
              <a:t>)</a:t>
            </a:r>
            <a:endParaRPr lang="en-US" sz="2600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526718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53" y="2010230"/>
            <a:ext cx="8258847" cy="2874626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42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Visualising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Factors allow simple categorical data to </a:t>
            </a:r>
            <a:r>
              <a:rPr lang="en-US" dirty="0" err="1" smtClean="0"/>
              <a:t>visualised</a:t>
            </a:r>
            <a:r>
              <a:rPr lang="en-US" dirty="0" smtClean="0"/>
              <a:t> easily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2400" dirty="0" smtClean="0">
                <a:latin typeface="Monaco"/>
                <a:cs typeface="Monaco"/>
              </a:rPr>
              <a:t>boxplot</a:t>
            </a:r>
            <a:r>
              <a:rPr lang="en-US" sz="2400" dirty="0">
                <a:latin typeface="Monaco"/>
                <a:cs typeface="Monaco"/>
              </a:rPr>
              <a:t>(</a:t>
            </a:r>
            <a:r>
              <a:rPr lang="en-US" sz="2400" dirty="0" err="1">
                <a:latin typeface="Monaco"/>
                <a:cs typeface="Monaco"/>
              </a:rPr>
              <a:t>all.vent.data$PlateauPress</a:t>
            </a:r>
            <a:r>
              <a:rPr lang="en-US" sz="2400" dirty="0">
                <a:latin typeface="Monaco"/>
                <a:cs typeface="Monaco"/>
              </a:rPr>
              <a:t> ~ </a:t>
            </a:r>
            <a:r>
              <a:rPr lang="en-US" sz="2400" dirty="0" smtClean="0">
                <a:latin typeface="Monaco"/>
                <a:cs typeface="Monaco"/>
              </a:rPr>
              <a:t>			</a:t>
            </a:r>
            <a:r>
              <a:rPr lang="en-US" sz="2400" dirty="0">
                <a:latin typeface="Monaco"/>
                <a:cs typeface="Monaco"/>
              </a:rPr>
              <a:t>	</a:t>
            </a:r>
            <a:r>
              <a:rPr lang="en-US" sz="2400" dirty="0" err="1" smtClean="0">
                <a:latin typeface="Monaco"/>
                <a:cs typeface="Monaco"/>
              </a:rPr>
              <a:t>all.vent.data</a:t>
            </a:r>
            <a:r>
              <a:rPr lang="en-US" sz="2400" dirty="0" err="1">
                <a:latin typeface="Monaco"/>
                <a:cs typeface="Monaco"/>
              </a:rPr>
              <a:t>$Sex</a:t>
            </a:r>
            <a:r>
              <a:rPr lang="en-US" sz="2400" dirty="0" smtClean="0">
                <a:latin typeface="Monaco"/>
                <a:cs typeface="Monaco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16-11-22 at 23.41.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114" y="3755297"/>
            <a:ext cx="4817613" cy="291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81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Visualising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Monaco"/>
                <a:cs typeface="Monaco"/>
              </a:rPr>
              <a:t>boxplot(</a:t>
            </a:r>
            <a:r>
              <a:rPr lang="en-US" sz="2000" dirty="0" err="1">
                <a:latin typeface="Monaco"/>
                <a:cs typeface="Monaco"/>
              </a:rPr>
              <a:t>all.vent.data$PlateauPress</a:t>
            </a:r>
            <a:r>
              <a:rPr lang="en-US" sz="2000" dirty="0">
                <a:latin typeface="Monaco"/>
                <a:cs typeface="Monaco"/>
              </a:rPr>
              <a:t> ~ </a:t>
            </a:r>
            <a:r>
              <a:rPr lang="en-US" sz="2000" dirty="0" err="1" smtClean="0">
                <a:latin typeface="Monaco"/>
                <a:cs typeface="Monaco"/>
              </a:rPr>
              <a:t>all.vent.data</a:t>
            </a:r>
            <a:r>
              <a:rPr lang="en-US" sz="2000" dirty="0" smtClean="0">
                <a:latin typeface="Monaco"/>
                <a:cs typeface="Monaco"/>
              </a:rPr>
              <a:t>	$</a:t>
            </a:r>
            <a:r>
              <a:rPr lang="en-US" sz="2000" dirty="0">
                <a:latin typeface="Monaco"/>
                <a:cs typeface="Monaco"/>
              </a:rPr>
              <a:t>Sex, col = c(2,3), main = 'Distribution of </a:t>
            </a:r>
            <a:r>
              <a:rPr lang="en-US" sz="2000" dirty="0" smtClean="0">
                <a:latin typeface="Monaco"/>
                <a:cs typeface="Monaco"/>
              </a:rPr>
              <a:t>	Plateau </a:t>
            </a:r>
            <a:r>
              <a:rPr lang="en-US" sz="2000" dirty="0">
                <a:latin typeface="Monaco"/>
                <a:cs typeface="Monaco"/>
              </a:rPr>
              <a:t>Pressures by Sex', </a:t>
            </a:r>
            <a:r>
              <a:rPr lang="en-US" sz="2000" dirty="0" err="1">
                <a:latin typeface="Monaco"/>
                <a:cs typeface="Monaco"/>
              </a:rPr>
              <a:t>ylab</a:t>
            </a:r>
            <a:r>
              <a:rPr lang="en-US" sz="2000" dirty="0">
                <a:latin typeface="Monaco"/>
                <a:cs typeface="Monaco"/>
              </a:rPr>
              <a:t> = '</a:t>
            </a:r>
            <a:r>
              <a:rPr lang="en-US" sz="2000" dirty="0" smtClean="0">
                <a:latin typeface="Monaco"/>
                <a:cs typeface="Monaco"/>
              </a:rPr>
              <a:t>Plateau 	Pressure </a:t>
            </a:r>
            <a:r>
              <a:rPr lang="en-US" sz="2000" dirty="0">
                <a:latin typeface="Monaco"/>
                <a:cs typeface="Monaco"/>
              </a:rPr>
              <a:t>(cmH2O)', </a:t>
            </a:r>
            <a:r>
              <a:rPr lang="en-US" sz="2000" dirty="0" err="1">
                <a:latin typeface="Monaco"/>
                <a:cs typeface="Monaco"/>
              </a:rPr>
              <a:t>las</a:t>
            </a:r>
            <a:r>
              <a:rPr lang="en-US" sz="2000" dirty="0">
                <a:latin typeface="Monaco"/>
                <a:cs typeface="Monaco"/>
              </a:rPr>
              <a:t> = 1)</a:t>
            </a:r>
          </a:p>
        </p:txBody>
      </p:sp>
      <p:pic>
        <p:nvPicPr>
          <p:cNvPr id="4" name="Picture 3" descr="Screen Shot 2016-11-22 at 23.43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294" y="2834968"/>
            <a:ext cx="5315214" cy="363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90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Slicing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If we want to just look at one patient we can use the </a:t>
            </a:r>
            <a:r>
              <a:rPr lang="en-US" sz="2400" dirty="0" smtClean="0">
                <a:latin typeface="Monaco"/>
                <a:cs typeface="Monaco"/>
              </a:rPr>
              <a:t>subset ( )</a:t>
            </a:r>
            <a:r>
              <a:rPr lang="en-US" dirty="0" smtClean="0"/>
              <a:t> command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This looks at portion of a data frame which satisfies some logical condition</a:t>
            </a:r>
          </a:p>
          <a:p>
            <a:pPr marL="0" indent="0" algn="ctr">
              <a:buNone/>
            </a:pPr>
            <a:endParaRPr lang="en-US" sz="2400" dirty="0" smtClean="0">
              <a:latin typeface="Monaco"/>
              <a:cs typeface="Monaco"/>
            </a:endParaRPr>
          </a:p>
          <a:p>
            <a:pPr marL="0" indent="0" algn="ctr">
              <a:buNone/>
            </a:pPr>
            <a:r>
              <a:rPr lang="en-US" sz="2400" dirty="0">
                <a:latin typeface="Monaco"/>
                <a:cs typeface="Monaco"/>
              </a:rPr>
              <a:t>subset ( </a:t>
            </a:r>
            <a:r>
              <a:rPr lang="en-US" sz="2400" dirty="0" smtClean="0">
                <a:latin typeface="Monaco"/>
                <a:cs typeface="Monaco"/>
              </a:rPr>
              <a:t> </a:t>
            </a:r>
            <a:r>
              <a:rPr lang="en-US" sz="2400" dirty="0" err="1" smtClean="0">
                <a:latin typeface="Monaco"/>
                <a:cs typeface="Monaco"/>
              </a:rPr>
              <a:t>df$column</a:t>
            </a:r>
            <a:r>
              <a:rPr lang="en-US" sz="2400" dirty="0" smtClean="0">
                <a:latin typeface="Monaco"/>
                <a:cs typeface="Monaco"/>
              </a:rPr>
              <a:t> </a:t>
            </a:r>
            <a:r>
              <a:rPr lang="en-US" sz="2400" dirty="0">
                <a:latin typeface="Monaco"/>
                <a:cs typeface="Monaco"/>
              </a:rPr>
              <a:t>wanted </a:t>
            </a:r>
            <a:r>
              <a:rPr lang="en-US" sz="2400" dirty="0" smtClean="0">
                <a:latin typeface="Monaco"/>
                <a:cs typeface="Monaco"/>
              </a:rPr>
              <a:t>,  </a:t>
            </a:r>
            <a:r>
              <a:rPr lang="en-US" sz="2400" dirty="0">
                <a:latin typeface="Monaco"/>
                <a:cs typeface="Monaco"/>
              </a:rPr>
              <a:t>logical condition to be met </a:t>
            </a:r>
            <a:r>
              <a:rPr lang="en-US" sz="2400" dirty="0" smtClean="0">
                <a:latin typeface="Monaco"/>
                <a:cs typeface="Monaco"/>
              </a:rPr>
              <a:t> </a:t>
            </a:r>
            <a:r>
              <a:rPr lang="en-US" sz="2400" dirty="0">
                <a:latin typeface="Monaco"/>
                <a:cs typeface="Monaco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5916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889769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800" dirty="0" smtClean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sz="2400" dirty="0" smtClean="0">
                <a:latin typeface="Monaco"/>
                <a:cs typeface="Monaco"/>
              </a:rPr>
              <a:t>x &lt;- subset(</a:t>
            </a:r>
            <a:r>
              <a:rPr lang="en-US" sz="2400" dirty="0" err="1" smtClean="0">
                <a:latin typeface="Monaco"/>
                <a:cs typeface="Monaco"/>
              </a:rPr>
              <a:t>all.vent.data$Ventilator.hour</a:t>
            </a:r>
            <a:r>
              <a:rPr lang="en-US" sz="2400" dirty="0" smtClean="0">
                <a:latin typeface="Monaco"/>
                <a:cs typeface="Monaco"/>
              </a:rPr>
              <a:t>, 	</a:t>
            </a:r>
            <a:r>
              <a:rPr lang="en-US" sz="2400" dirty="0" smtClean="0">
                <a:latin typeface="Monaco"/>
                <a:cs typeface="Monaco"/>
              </a:rPr>
              <a:t/>
            </a:r>
            <a:br>
              <a:rPr lang="en-US" sz="2400" dirty="0" smtClean="0">
                <a:latin typeface="Monaco"/>
                <a:cs typeface="Monaco"/>
              </a:rPr>
            </a:br>
            <a:r>
              <a:rPr lang="en-US" sz="2400" dirty="0" smtClean="0">
                <a:latin typeface="Monaco"/>
                <a:cs typeface="Monaco"/>
              </a:rPr>
              <a:t/>
            </a:r>
            <a:br>
              <a:rPr lang="en-US" sz="2400" dirty="0" smtClean="0">
                <a:latin typeface="Monaco"/>
                <a:cs typeface="Monaco"/>
              </a:rPr>
            </a:br>
            <a:r>
              <a:rPr lang="en-US" sz="2400" dirty="0" smtClean="0">
                <a:latin typeface="Monaco"/>
                <a:cs typeface="Monaco"/>
              </a:rPr>
              <a:t>			</a:t>
            </a:r>
            <a:r>
              <a:rPr lang="en-US" sz="2400" dirty="0" err="1" smtClean="0">
                <a:latin typeface="Monaco"/>
                <a:cs typeface="Monaco"/>
              </a:rPr>
              <a:t>all.vent.data$index</a:t>
            </a:r>
            <a:r>
              <a:rPr lang="en-US" sz="2400" dirty="0" smtClean="0">
                <a:latin typeface="Monaco"/>
                <a:cs typeface="Monaco"/>
              </a:rPr>
              <a:t> </a:t>
            </a:r>
            <a:r>
              <a:rPr lang="en-US" sz="2400" dirty="0" smtClean="0">
                <a:latin typeface="Monaco"/>
                <a:cs typeface="Monaco"/>
              </a:rPr>
              <a:t>== 1)</a:t>
            </a:r>
          </a:p>
          <a:p>
            <a:pPr marL="0" indent="0">
              <a:buNone/>
            </a:pPr>
            <a:endParaRPr lang="en-US" sz="2400" dirty="0" smtClean="0">
              <a:latin typeface="Monaco"/>
              <a:cs typeface="Monaco"/>
            </a:endParaRPr>
          </a:p>
          <a:p>
            <a:pPr marL="0" indent="0">
              <a:buNone/>
            </a:pPr>
            <a:endParaRPr lang="en-US" sz="2400" dirty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sz="2400" dirty="0">
                <a:latin typeface="Monaco"/>
                <a:cs typeface="Monaco"/>
              </a:rPr>
              <a:t> </a:t>
            </a:r>
            <a:r>
              <a:rPr lang="en-US" sz="2400" dirty="0" smtClean="0">
                <a:latin typeface="Monaco"/>
                <a:cs typeface="Monaco"/>
              </a:rPr>
              <a:t>y &lt;- subset(all.vent.data$PlateauPress.cmH20, </a:t>
            </a:r>
            <a:r>
              <a:rPr lang="en-US" sz="2400" dirty="0" smtClean="0">
                <a:latin typeface="Monaco"/>
                <a:cs typeface="Monaco"/>
              </a:rPr>
              <a:t/>
            </a:r>
            <a:br>
              <a:rPr lang="en-US" sz="2400" dirty="0" smtClean="0">
                <a:latin typeface="Monaco"/>
                <a:cs typeface="Monaco"/>
              </a:rPr>
            </a:br>
            <a:r>
              <a:rPr lang="en-US" sz="2400" dirty="0" smtClean="0">
                <a:latin typeface="Monaco"/>
                <a:cs typeface="Monaco"/>
              </a:rPr>
              <a:t/>
            </a:r>
            <a:br>
              <a:rPr lang="en-US" sz="2400" dirty="0" smtClean="0">
                <a:latin typeface="Monaco"/>
                <a:cs typeface="Monaco"/>
              </a:rPr>
            </a:br>
            <a:r>
              <a:rPr lang="en-US" sz="2400" dirty="0" smtClean="0">
                <a:latin typeface="Monaco"/>
                <a:cs typeface="Monaco"/>
              </a:rPr>
              <a:t>			</a:t>
            </a:r>
            <a:r>
              <a:rPr lang="en-US" sz="2400" dirty="0" err="1" smtClean="0">
                <a:latin typeface="Monaco"/>
                <a:cs typeface="Monaco"/>
              </a:rPr>
              <a:t>all.vent.data$index</a:t>
            </a:r>
            <a:r>
              <a:rPr lang="en-US" sz="2400" dirty="0" smtClean="0">
                <a:latin typeface="Monaco"/>
                <a:cs typeface="Monaco"/>
              </a:rPr>
              <a:t> </a:t>
            </a:r>
            <a:r>
              <a:rPr lang="en-US" sz="2400" dirty="0" smtClean="0">
                <a:latin typeface="Monaco"/>
                <a:cs typeface="Monaco"/>
              </a:rPr>
              <a:t>== 1) </a:t>
            </a:r>
          </a:p>
          <a:p>
            <a:pPr marL="0" indent="0">
              <a:buNone/>
            </a:pPr>
            <a:endParaRPr lang="en-US" sz="2400" dirty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sz="2400" dirty="0">
                <a:latin typeface="Monaco"/>
                <a:cs typeface="Monaco"/>
              </a:rPr>
              <a:t>p</a:t>
            </a:r>
            <a:r>
              <a:rPr lang="en-US" sz="2400" dirty="0" smtClean="0">
                <a:latin typeface="Monaco"/>
                <a:cs typeface="Monaco"/>
              </a:rPr>
              <a:t>lot ( x, y )  or plot ( y ~ x )</a:t>
            </a:r>
            <a:endParaRPr lang="en-US" sz="2800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53873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39" y="-52924"/>
            <a:ext cx="8489139" cy="705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03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Automatically collected data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 quality</a:t>
            </a:r>
          </a:p>
          <a:p>
            <a:endParaRPr lang="en-US" dirty="0" smtClean="0"/>
          </a:p>
          <a:p>
            <a:r>
              <a:rPr lang="en-US" dirty="0" smtClean="0"/>
              <a:t>‘Machine Learning’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05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Make it look better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560" y="1635482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>
              <a:latin typeface="Monaco"/>
              <a:cs typeface="Monaco"/>
            </a:endParaRPr>
          </a:p>
          <a:p>
            <a:pPr marL="0" indent="0">
              <a:buNone/>
            </a:pPr>
            <a:endParaRPr lang="en-US" sz="2000" dirty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sz="2000" dirty="0" smtClean="0">
                <a:latin typeface="Monaco"/>
                <a:cs typeface="Monaco"/>
              </a:rPr>
              <a:t>plot(y </a:t>
            </a:r>
            <a:r>
              <a:rPr lang="en-US" sz="2000" dirty="0">
                <a:latin typeface="Monaco"/>
                <a:cs typeface="Monaco"/>
              </a:rPr>
              <a:t>~ x, </a:t>
            </a:r>
            <a:r>
              <a:rPr lang="en-US" sz="2000" dirty="0" smtClean="0">
                <a:latin typeface="Monaco"/>
                <a:cs typeface="Monaco"/>
              </a:rPr>
              <a:t/>
            </a:r>
            <a:br>
              <a:rPr lang="en-US" sz="2000" dirty="0" smtClean="0">
                <a:latin typeface="Monaco"/>
                <a:cs typeface="Monaco"/>
              </a:rPr>
            </a:br>
            <a:r>
              <a:rPr lang="en-US" sz="2000" dirty="0" smtClean="0">
                <a:latin typeface="Monaco"/>
                <a:cs typeface="Monaco"/>
              </a:rPr>
              <a:t>	</a:t>
            </a:r>
            <a:r>
              <a:rPr lang="en-US" sz="2000" dirty="0" err="1" smtClean="0">
                <a:latin typeface="Monaco"/>
                <a:cs typeface="Monaco"/>
              </a:rPr>
              <a:t>xlab</a:t>
            </a:r>
            <a:r>
              <a:rPr lang="en-US" sz="2000" dirty="0">
                <a:latin typeface="Monaco"/>
                <a:cs typeface="Monaco"/>
              </a:rPr>
              <a:t>= 'Ventilation Duration (hours)', </a:t>
            </a:r>
            <a:r>
              <a:rPr lang="en-US" sz="2000" dirty="0" smtClean="0">
                <a:latin typeface="Monaco"/>
                <a:cs typeface="Monaco"/>
              </a:rPr>
              <a:t>	</a:t>
            </a:r>
            <a:r>
              <a:rPr lang="en-US" sz="2000" dirty="0" smtClean="0">
                <a:latin typeface="Monaco"/>
                <a:cs typeface="Monaco"/>
              </a:rPr>
              <a:t/>
            </a:r>
            <a:br>
              <a:rPr lang="en-US" sz="2000" dirty="0" smtClean="0">
                <a:latin typeface="Monaco"/>
                <a:cs typeface="Monaco"/>
              </a:rPr>
            </a:br>
            <a:r>
              <a:rPr lang="en-US" sz="2000" dirty="0" smtClean="0">
                <a:latin typeface="Monaco"/>
                <a:cs typeface="Monaco"/>
              </a:rPr>
              <a:t>	</a:t>
            </a:r>
            <a:r>
              <a:rPr lang="en-US" sz="2000" dirty="0" err="1" smtClean="0">
                <a:latin typeface="Monaco"/>
                <a:cs typeface="Monaco"/>
              </a:rPr>
              <a:t>ylab</a:t>
            </a:r>
            <a:r>
              <a:rPr lang="en-US" sz="2000" dirty="0" smtClean="0">
                <a:latin typeface="Monaco"/>
                <a:cs typeface="Monaco"/>
              </a:rPr>
              <a:t> </a:t>
            </a:r>
            <a:r>
              <a:rPr lang="en-US" sz="2000" dirty="0">
                <a:latin typeface="Monaco"/>
                <a:cs typeface="Monaco"/>
              </a:rPr>
              <a:t>= 'Peak pressure (cmH20)', </a:t>
            </a:r>
            <a:r>
              <a:rPr lang="en-US" sz="2000" dirty="0" smtClean="0">
                <a:latin typeface="Monaco"/>
                <a:cs typeface="Monaco"/>
              </a:rPr>
              <a:t/>
            </a:r>
            <a:br>
              <a:rPr lang="en-US" sz="2000" dirty="0" smtClean="0">
                <a:latin typeface="Monaco"/>
                <a:cs typeface="Monaco"/>
              </a:rPr>
            </a:br>
            <a:r>
              <a:rPr lang="en-US" sz="2000" dirty="0" smtClean="0">
                <a:latin typeface="Monaco"/>
                <a:cs typeface="Monaco"/>
              </a:rPr>
              <a:t>	main </a:t>
            </a:r>
            <a:r>
              <a:rPr lang="en-US" sz="2000" dirty="0">
                <a:latin typeface="Monaco"/>
                <a:cs typeface="Monaco"/>
              </a:rPr>
              <a:t>= 'Plateau </a:t>
            </a:r>
            <a:r>
              <a:rPr lang="en-US" sz="2000" dirty="0" smtClean="0">
                <a:latin typeface="Monaco"/>
                <a:cs typeface="Monaco"/>
              </a:rPr>
              <a:t>pressures </a:t>
            </a:r>
            <a:r>
              <a:rPr lang="en-US" sz="2000" dirty="0">
                <a:latin typeface="Monaco"/>
                <a:cs typeface="Monaco"/>
              </a:rPr>
              <a:t>Over Time for Patient Index 1', </a:t>
            </a:r>
            <a:r>
              <a:rPr lang="en-US" sz="2000" dirty="0" smtClean="0">
                <a:latin typeface="Monaco"/>
                <a:cs typeface="Monaco"/>
              </a:rPr>
              <a:t/>
            </a:r>
            <a:br>
              <a:rPr lang="en-US" sz="2000" dirty="0" smtClean="0">
                <a:latin typeface="Monaco"/>
                <a:cs typeface="Monaco"/>
              </a:rPr>
            </a:br>
            <a:r>
              <a:rPr lang="en-US" sz="2000" dirty="0" smtClean="0">
                <a:latin typeface="Monaco"/>
                <a:cs typeface="Monaco"/>
              </a:rPr>
              <a:t>	</a:t>
            </a:r>
            <a:r>
              <a:rPr lang="en-US" sz="2000" dirty="0" err="1" smtClean="0">
                <a:latin typeface="Monaco"/>
                <a:cs typeface="Monaco"/>
              </a:rPr>
              <a:t>pch</a:t>
            </a:r>
            <a:r>
              <a:rPr lang="en-US" sz="2000" dirty="0">
                <a:latin typeface="Monaco"/>
                <a:cs typeface="Monaco"/>
              </a:rPr>
              <a:t>= </a:t>
            </a:r>
            <a:r>
              <a:rPr lang="en-US" sz="2000" dirty="0">
                <a:latin typeface="Monaco"/>
                <a:cs typeface="Monaco"/>
              </a:rPr>
              <a:t>1</a:t>
            </a:r>
            <a:r>
              <a:rPr lang="en-US" sz="2000" dirty="0" smtClean="0">
                <a:latin typeface="Monaco"/>
                <a:cs typeface="Monaco"/>
              </a:rPr>
              <a:t>9</a:t>
            </a:r>
            <a:r>
              <a:rPr lang="en-US" sz="2000" dirty="0">
                <a:latin typeface="Monaco"/>
                <a:cs typeface="Monaco"/>
              </a:rPr>
              <a:t>, </a:t>
            </a:r>
            <a:r>
              <a:rPr lang="en-US" sz="2000" dirty="0" smtClean="0">
                <a:latin typeface="Monaco"/>
                <a:cs typeface="Monaco"/>
              </a:rPr>
              <a:t/>
            </a:r>
            <a:br>
              <a:rPr lang="en-US" sz="2000" dirty="0" smtClean="0">
                <a:latin typeface="Monaco"/>
                <a:cs typeface="Monaco"/>
              </a:rPr>
            </a:br>
            <a:r>
              <a:rPr lang="en-US" sz="2000" dirty="0" smtClean="0">
                <a:latin typeface="Monaco"/>
                <a:cs typeface="Monaco"/>
              </a:rPr>
              <a:t>	</a:t>
            </a:r>
            <a:r>
              <a:rPr lang="en-US" sz="2000" dirty="0" err="1" smtClean="0">
                <a:latin typeface="Monaco"/>
                <a:cs typeface="Monaco"/>
              </a:rPr>
              <a:t>cex</a:t>
            </a:r>
            <a:r>
              <a:rPr lang="en-US" sz="2000" dirty="0" smtClean="0">
                <a:latin typeface="Monaco"/>
                <a:cs typeface="Monaco"/>
              </a:rPr>
              <a:t> </a:t>
            </a:r>
            <a:r>
              <a:rPr lang="en-US" sz="2000" dirty="0">
                <a:latin typeface="Monaco"/>
                <a:cs typeface="Monaco"/>
              </a:rPr>
              <a:t>= 0.7, </a:t>
            </a:r>
            <a:r>
              <a:rPr lang="en-US" sz="2000" dirty="0" smtClean="0">
                <a:latin typeface="Monaco"/>
                <a:cs typeface="Monaco"/>
              </a:rPr>
              <a:t/>
            </a:r>
            <a:br>
              <a:rPr lang="en-US" sz="2000" dirty="0" smtClean="0">
                <a:latin typeface="Monaco"/>
                <a:cs typeface="Monaco"/>
              </a:rPr>
            </a:br>
            <a:r>
              <a:rPr lang="en-US" sz="2000" dirty="0" smtClean="0">
                <a:latin typeface="Monaco"/>
                <a:cs typeface="Monaco"/>
              </a:rPr>
              <a:t>	las </a:t>
            </a:r>
            <a:r>
              <a:rPr lang="en-US" sz="2000" dirty="0">
                <a:latin typeface="Monaco"/>
                <a:cs typeface="Monaco"/>
              </a:rPr>
              <a:t>= 1, </a:t>
            </a:r>
            <a:r>
              <a:rPr lang="en-US" sz="2000" dirty="0" smtClean="0">
                <a:latin typeface="Monaco"/>
                <a:cs typeface="Monaco"/>
              </a:rPr>
              <a:t/>
            </a:r>
            <a:br>
              <a:rPr lang="en-US" sz="2000" dirty="0" smtClean="0">
                <a:latin typeface="Monaco"/>
                <a:cs typeface="Monaco"/>
              </a:rPr>
            </a:br>
            <a:r>
              <a:rPr lang="en-US" sz="2000" dirty="0" smtClean="0">
                <a:latin typeface="Monaco"/>
                <a:cs typeface="Monaco"/>
              </a:rPr>
              <a:t>	col </a:t>
            </a:r>
            <a:r>
              <a:rPr lang="en-US" sz="2000" dirty="0">
                <a:latin typeface="Monaco"/>
                <a:cs typeface="Monaco"/>
              </a:rPr>
              <a:t>= 'red3'</a:t>
            </a:r>
            <a:r>
              <a:rPr lang="en-US" sz="2000" dirty="0" smtClean="0">
                <a:latin typeface="Monaco"/>
                <a:cs typeface="Monaco"/>
              </a:rPr>
              <a:t>)</a:t>
            </a:r>
          </a:p>
          <a:p>
            <a:pPr marL="0" indent="0">
              <a:buNone/>
            </a:pPr>
            <a:endParaRPr lang="en-US" sz="3600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390105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0"/>
            <a:ext cx="82503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41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Analysis</a:t>
            </a:r>
            <a:endParaRPr lang="en-US" dirty="0"/>
          </a:p>
        </p:txBody>
      </p:sp>
      <p:pic>
        <p:nvPicPr>
          <p:cNvPr id="4" name="Content Placeholder 3" descr="Screen Shot 2016-11-23 at 12.38.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883" b="-40883"/>
          <a:stretch>
            <a:fillRect/>
          </a:stretch>
        </p:blipFill>
        <p:spPr>
          <a:xfrm>
            <a:off x="1810334" y="822024"/>
            <a:ext cx="5017742" cy="2759564"/>
          </a:xfrm>
        </p:spPr>
      </p:pic>
      <p:sp>
        <p:nvSpPr>
          <p:cNvPr id="5" name="TextBox 4"/>
          <p:cNvSpPr txBox="1"/>
          <p:nvPr/>
        </p:nvSpPr>
        <p:spPr>
          <a:xfrm>
            <a:off x="682770" y="3208820"/>
            <a:ext cx="846123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Monaco"/>
                <a:cs typeface="Monaco"/>
              </a:rPr>
              <a:t>all.vent.data$Cstat</a:t>
            </a:r>
            <a:r>
              <a:rPr lang="en-US" sz="2000" dirty="0" smtClean="0">
                <a:latin typeface="Monaco"/>
                <a:cs typeface="Monaco"/>
              </a:rPr>
              <a:t> &lt;- </a:t>
            </a:r>
            <a:r>
              <a:rPr lang="en-US" sz="2000" dirty="0" err="1" smtClean="0">
                <a:latin typeface="Monaco"/>
                <a:cs typeface="Monaco"/>
              </a:rPr>
              <a:t>all.vent.data$TidalVol.ml</a:t>
            </a:r>
            <a:r>
              <a:rPr lang="en-US" sz="2000" dirty="0" smtClean="0">
                <a:latin typeface="Monaco"/>
                <a:cs typeface="Monaco"/>
              </a:rPr>
              <a:t> </a:t>
            </a:r>
            <a:r>
              <a:rPr lang="en-US" sz="2000" dirty="0" smtClean="0">
                <a:latin typeface="Monaco"/>
                <a:cs typeface="Monaco"/>
              </a:rPr>
              <a:t>/</a:t>
            </a:r>
            <a:br>
              <a:rPr lang="en-US" sz="2000" dirty="0" smtClean="0">
                <a:latin typeface="Monaco"/>
                <a:cs typeface="Monaco"/>
              </a:rPr>
            </a:br>
            <a:r>
              <a:rPr lang="en-US" sz="2000" dirty="0" smtClean="0">
                <a:latin typeface="Monaco"/>
                <a:cs typeface="Monaco"/>
              </a:rPr>
              <a:t> ( all.vent.data$PlateauPress.cmH20 </a:t>
            </a:r>
            <a:r>
              <a:rPr lang="en-US" sz="2000" dirty="0" smtClean="0">
                <a:latin typeface="Monaco"/>
                <a:cs typeface="Monaco"/>
              </a:rPr>
              <a:t>– </a:t>
            </a:r>
            <a:r>
              <a:rPr lang="en-US" sz="2000" dirty="0" smtClean="0">
                <a:latin typeface="Monaco"/>
                <a:cs typeface="Monaco"/>
              </a:rPr>
              <a:t>				</a:t>
            </a:r>
            <a:br>
              <a:rPr lang="en-US" sz="2000" dirty="0" smtClean="0">
                <a:latin typeface="Monaco"/>
                <a:cs typeface="Monaco"/>
              </a:rPr>
            </a:br>
            <a:r>
              <a:rPr lang="en-US" sz="2000" dirty="0" smtClean="0">
                <a:latin typeface="Monaco"/>
                <a:cs typeface="Monaco"/>
              </a:rPr>
              <a:t>								all.vent.data$PEEP.cmH20 )</a:t>
            </a:r>
            <a:endParaRPr lang="en-US" sz="2000" dirty="0" smtClean="0">
              <a:latin typeface="Monaco"/>
              <a:cs typeface="Monaco"/>
            </a:endParaRPr>
          </a:p>
          <a:p>
            <a:endParaRPr lang="en-US" sz="2000" dirty="0">
              <a:latin typeface="Monaco"/>
              <a:cs typeface="Monaco"/>
            </a:endParaRPr>
          </a:p>
          <a:p>
            <a:r>
              <a:rPr lang="en-US" sz="2000" dirty="0">
                <a:latin typeface="Monaco"/>
                <a:cs typeface="Monaco"/>
              </a:rPr>
              <a:t>a</a:t>
            </a:r>
            <a:r>
              <a:rPr lang="en-US" sz="2000" dirty="0" smtClean="0">
                <a:latin typeface="Monaco"/>
                <a:cs typeface="Monaco"/>
              </a:rPr>
              <a:t>ttach(</a:t>
            </a:r>
            <a:r>
              <a:rPr lang="en-US" sz="2000" dirty="0" err="1" smtClean="0">
                <a:latin typeface="Monaco"/>
                <a:cs typeface="Monaco"/>
              </a:rPr>
              <a:t>all.vent.data</a:t>
            </a:r>
            <a:r>
              <a:rPr lang="en-US" sz="2000" dirty="0" smtClean="0">
                <a:latin typeface="Monaco"/>
                <a:cs typeface="Monaco"/>
              </a:rPr>
              <a:t>)</a:t>
            </a:r>
          </a:p>
          <a:p>
            <a:endParaRPr lang="en-US" sz="2000" dirty="0" smtClean="0">
              <a:latin typeface="Monaco"/>
              <a:cs typeface="Monaco"/>
            </a:endParaRPr>
          </a:p>
          <a:p>
            <a:r>
              <a:rPr lang="en-US" sz="2000" dirty="0" err="1" smtClean="0">
                <a:latin typeface="Monaco"/>
                <a:cs typeface="Monaco"/>
              </a:rPr>
              <a:t>all.vent.data</a:t>
            </a:r>
            <a:r>
              <a:rPr lang="en-US" sz="2000" dirty="0" err="1">
                <a:latin typeface="Monaco"/>
                <a:cs typeface="Monaco"/>
              </a:rPr>
              <a:t>$Cstat</a:t>
            </a:r>
            <a:r>
              <a:rPr lang="en-US" sz="2000" dirty="0">
                <a:latin typeface="Monaco"/>
                <a:cs typeface="Monaco"/>
              </a:rPr>
              <a:t> </a:t>
            </a:r>
            <a:r>
              <a:rPr lang="en-US" sz="2000" dirty="0" smtClean="0">
                <a:latin typeface="Monaco"/>
                <a:cs typeface="Monaco"/>
              </a:rPr>
              <a:t> &lt;- </a:t>
            </a:r>
            <a:r>
              <a:rPr lang="en-US" sz="2000" dirty="0" err="1" smtClean="0">
                <a:latin typeface="Monaco"/>
                <a:cs typeface="Monaco"/>
              </a:rPr>
              <a:t>tidal_vol.ml</a:t>
            </a:r>
            <a:r>
              <a:rPr lang="en-US" sz="2000" dirty="0" smtClean="0">
                <a:latin typeface="Monaco"/>
                <a:cs typeface="Monaco"/>
              </a:rPr>
              <a:t> / 			</a:t>
            </a:r>
            <a:r>
              <a:rPr lang="en-US" sz="2000" dirty="0" smtClean="0">
                <a:latin typeface="Monaco"/>
                <a:cs typeface="Monaco"/>
              </a:rPr>
              <a:t/>
            </a:r>
            <a:br>
              <a:rPr lang="en-US" sz="2000" dirty="0" smtClean="0">
                <a:latin typeface="Monaco"/>
                <a:cs typeface="Monaco"/>
              </a:rPr>
            </a:br>
            <a:r>
              <a:rPr lang="en-US" sz="2000" dirty="0" smtClean="0">
                <a:latin typeface="Monaco"/>
                <a:cs typeface="Monaco"/>
              </a:rPr>
              <a:t>					(</a:t>
            </a:r>
            <a:r>
              <a:rPr lang="en-US" sz="2000" dirty="0" smtClean="0">
                <a:latin typeface="Monaco"/>
                <a:cs typeface="Monaco"/>
              </a:rPr>
              <a:t>PlateauPress.cmH20 – PEEP.cmH2O)</a:t>
            </a:r>
          </a:p>
          <a:p>
            <a:endParaRPr lang="en-US" sz="2000" dirty="0" smtClean="0">
              <a:latin typeface="Monaco"/>
              <a:cs typeface="Monaco"/>
            </a:endParaRPr>
          </a:p>
          <a:p>
            <a:r>
              <a:rPr lang="en-US" sz="2000" dirty="0" smtClean="0">
                <a:latin typeface="Monaco"/>
                <a:cs typeface="Monaco"/>
              </a:rPr>
              <a:t>detach(</a:t>
            </a:r>
            <a:r>
              <a:rPr lang="en-US" sz="2000" dirty="0" err="1" smtClean="0">
                <a:latin typeface="Monaco"/>
                <a:cs typeface="Monaco"/>
              </a:rPr>
              <a:t>all.vent.data</a:t>
            </a:r>
            <a:r>
              <a:rPr lang="en-US" sz="2000" dirty="0" smtClean="0">
                <a:latin typeface="Monaco"/>
                <a:cs typeface="Monaco"/>
              </a:rPr>
              <a:t>)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02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Visualise</a:t>
            </a:r>
            <a:r>
              <a:rPr lang="en-US" dirty="0"/>
              <a:t>! </a:t>
            </a:r>
            <a:r>
              <a:rPr lang="en-US" dirty="0" err="1"/>
              <a:t>Visualise</a:t>
            </a:r>
            <a:r>
              <a:rPr lang="en-US" dirty="0" smtClean="0"/>
              <a:t>!</a:t>
            </a:r>
            <a:r>
              <a:rPr lang="en-US" dirty="0"/>
              <a:t> </a:t>
            </a:r>
            <a:r>
              <a:rPr lang="en-US" dirty="0" err="1"/>
              <a:t>Visualise</a:t>
            </a:r>
            <a:r>
              <a:rPr lang="en-US" dirty="0" smtClean="0"/>
              <a:t>!</a:t>
            </a:r>
            <a:r>
              <a:rPr lang="en-US" dirty="0"/>
              <a:t> </a:t>
            </a:r>
            <a:r>
              <a:rPr lang="en-US" dirty="0" err="1"/>
              <a:t>Visualise</a:t>
            </a:r>
            <a:r>
              <a:rPr lang="en-US" dirty="0"/>
              <a:t>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 smtClean="0">
                <a:latin typeface="Monaco"/>
                <a:cs typeface="Monaco"/>
              </a:rPr>
              <a:t>	summary(</a:t>
            </a:r>
            <a:r>
              <a:rPr lang="en-US" sz="2400" dirty="0" err="1" smtClean="0">
                <a:latin typeface="Monaco"/>
                <a:cs typeface="Monaco"/>
              </a:rPr>
              <a:t>all.vent.data</a:t>
            </a:r>
            <a:r>
              <a:rPr lang="en-US" sz="2400" dirty="0" smtClean="0">
                <a:latin typeface="Monaco"/>
                <a:cs typeface="Monaco"/>
              </a:rPr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What’s the problem?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 smtClean="0">
                <a:latin typeface="Monaco"/>
                <a:cs typeface="Monaco"/>
              </a:rPr>
              <a:t>	</a:t>
            </a:r>
            <a:r>
              <a:rPr lang="en-US" sz="2400" dirty="0" err="1" smtClean="0">
                <a:latin typeface="Monaco"/>
                <a:cs typeface="Monaco"/>
              </a:rPr>
              <a:t>hist</a:t>
            </a:r>
            <a:r>
              <a:rPr lang="en-US" sz="2400" dirty="0" smtClean="0">
                <a:latin typeface="Monaco"/>
                <a:cs typeface="Monaco"/>
              </a:rPr>
              <a:t>(</a:t>
            </a:r>
            <a:r>
              <a:rPr lang="en-US" sz="2400" dirty="0" err="1" smtClean="0">
                <a:latin typeface="Monaco"/>
                <a:cs typeface="Monaco"/>
              </a:rPr>
              <a:t>all.vent.data$Cstat</a:t>
            </a:r>
            <a:r>
              <a:rPr lang="en-US" sz="2400" dirty="0" smtClean="0">
                <a:latin typeface="Monaco"/>
                <a:cs typeface="Monaco"/>
              </a:rPr>
              <a:t>, breaks = 100)</a:t>
            </a:r>
            <a:endParaRPr lang="en-US" sz="2400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381376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6-11-23 at 14.04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17" y="339741"/>
            <a:ext cx="8703324" cy="620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04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Interpret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Which rows are responsible for these bad values and can we inspect these data points?</a:t>
            </a:r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2400" dirty="0" smtClean="0">
                <a:latin typeface="Monaco"/>
                <a:cs typeface="Monaco"/>
              </a:rPr>
              <a:t>	</a:t>
            </a:r>
            <a:r>
              <a:rPr lang="en-US" sz="2400" dirty="0" err="1" smtClean="0">
                <a:latin typeface="Monaco"/>
                <a:cs typeface="Monaco"/>
              </a:rPr>
              <a:t>bad_data</a:t>
            </a:r>
            <a:r>
              <a:rPr lang="en-US" sz="2400" dirty="0" smtClean="0">
                <a:latin typeface="Monaco"/>
                <a:cs typeface="Monaco"/>
              </a:rPr>
              <a:t> </a:t>
            </a:r>
            <a:r>
              <a:rPr lang="en-US" sz="2400" dirty="0">
                <a:latin typeface="Monaco"/>
                <a:cs typeface="Monaco"/>
              </a:rPr>
              <a:t>&lt;- which(</a:t>
            </a:r>
            <a:r>
              <a:rPr lang="en-US" sz="2400" dirty="0" err="1">
                <a:latin typeface="Monaco"/>
                <a:cs typeface="Monaco"/>
              </a:rPr>
              <a:t>all.vent.data$Cstat</a:t>
            </a:r>
            <a:r>
              <a:rPr lang="en-US" sz="2400" dirty="0">
                <a:latin typeface="Monaco"/>
                <a:cs typeface="Monaco"/>
              </a:rPr>
              <a:t> &lt; 0)</a:t>
            </a:r>
          </a:p>
          <a:p>
            <a:pPr marL="0" indent="0">
              <a:buNone/>
            </a:pPr>
            <a:r>
              <a:rPr lang="en-US" sz="2400" dirty="0" smtClean="0">
                <a:latin typeface="Monaco"/>
                <a:cs typeface="Monaco"/>
              </a:rPr>
              <a:t/>
            </a:r>
            <a:br>
              <a:rPr lang="en-US" sz="2400" dirty="0" smtClean="0">
                <a:latin typeface="Monaco"/>
                <a:cs typeface="Monaco"/>
              </a:rPr>
            </a:br>
            <a:r>
              <a:rPr lang="en-US" sz="2400" dirty="0">
                <a:latin typeface="Monaco"/>
                <a:cs typeface="Monaco"/>
              </a:rPr>
              <a:t>	</a:t>
            </a:r>
            <a:r>
              <a:rPr lang="en-US" sz="2400" dirty="0" err="1">
                <a:latin typeface="Monaco"/>
                <a:cs typeface="Monaco"/>
              </a:rPr>
              <a:t>all.vent.data</a:t>
            </a:r>
            <a:r>
              <a:rPr lang="en-US" sz="2400" dirty="0">
                <a:latin typeface="Monaco"/>
                <a:cs typeface="Monaco"/>
              </a:rPr>
              <a:t>[</a:t>
            </a:r>
            <a:r>
              <a:rPr lang="en-US" sz="2400" dirty="0" err="1">
                <a:latin typeface="Monaco"/>
                <a:cs typeface="Monaco"/>
              </a:rPr>
              <a:t>bad_data</a:t>
            </a:r>
            <a:r>
              <a:rPr lang="en-US" sz="2400" dirty="0">
                <a:latin typeface="Monaco"/>
                <a:cs typeface="Monaco"/>
              </a:rPr>
              <a:t>, ]</a:t>
            </a:r>
            <a:endParaRPr lang="en-US" sz="2400" dirty="0" smtClean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sz="2400" dirty="0" smtClean="0">
                <a:latin typeface="Monaco"/>
                <a:cs typeface="Monaco"/>
              </a:rPr>
              <a:t/>
            </a:r>
            <a:br>
              <a:rPr lang="en-US" sz="2400" dirty="0" smtClean="0">
                <a:latin typeface="Monaco"/>
                <a:cs typeface="Monaco"/>
              </a:rPr>
            </a:br>
            <a:r>
              <a:rPr lang="en-US" sz="2400" dirty="0">
                <a:latin typeface="Monaco"/>
                <a:cs typeface="Monaco"/>
              </a:rPr>
              <a:t>	</a:t>
            </a:r>
            <a:r>
              <a:rPr lang="en-US" sz="2400" dirty="0" smtClean="0">
                <a:latin typeface="Monaco"/>
                <a:cs typeface="Monaco"/>
              </a:rPr>
              <a:t>head (</a:t>
            </a:r>
            <a:r>
              <a:rPr lang="en-US" sz="2400" dirty="0" err="1" smtClean="0">
                <a:latin typeface="Monaco"/>
                <a:cs typeface="Monaco"/>
              </a:rPr>
              <a:t>all.vent.data</a:t>
            </a:r>
            <a:r>
              <a:rPr lang="en-US" sz="2400" dirty="0" smtClean="0">
                <a:latin typeface="Monaco"/>
                <a:cs typeface="Monaco"/>
              </a:rPr>
              <a:t>[</a:t>
            </a:r>
            <a:r>
              <a:rPr lang="en-US" sz="2400" dirty="0" err="1" smtClean="0">
                <a:latin typeface="Monaco"/>
                <a:cs typeface="Monaco"/>
              </a:rPr>
              <a:t>bad_data</a:t>
            </a:r>
            <a:r>
              <a:rPr lang="en-US" sz="2400" dirty="0">
                <a:latin typeface="Monaco"/>
                <a:cs typeface="Monaco"/>
              </a:rPr>
              <a:t>, ], 15) </a:t>
            </a:r>
            <a:endParaRPr lang="en-US" sz="3600" dirty="0">
              <a:latin typeface="Monaco"/>
              <a:cs typeface="Monaco"/>
            </a:endParaRPr>
          </a:p>
          <a:p>
            <a:pPr marL="0" indent="0">
              <a:buNone/>
            </a:pP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46915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Clean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How can we go about cleaning these issues?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46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Annotation / Version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Use </a:t>
            </a:r>
            <a:r>
              <a:rPr lang="en-US" dirty="0" smtClean="0">
                <a:latin typeface="Monaco"/>
                <a:cs typeface="Monaco"/>
              </a:rPr>
              <a:t>#</a:t>
            </a:r>
            <a:r>
              <a:rPr lang="en-US" dirty="0" smtClean="0"/>
              <a:t> to add comments to code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000" dirty="0" smtClean="0"/>
              <a:t>TIP: CTRL + SHIFT + C to comment out multiple lines simultaneously</a:t>
            </a:r>
            <a:endParaRPr lang="en-US" sz="2400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GitHub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Markdown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38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</a:t>
            </a:r>
            <a:r>
              <a:rPr lang="en-US" dirty="0" smtClean="0"/>
              <a:t> Markdown Document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Combination of R code and text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Can be used to write reports, presentations or interactive apps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Contains code, narrative, outputs and graphs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Screen Shot 2016-11-22 at 23.12.29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3" r="-768"/>
          <a:stretch/>
        </p:blipFill>
        <p:spPr>
          <a:xfrm>
            <a:off x="130303" y="454650"/>
            <a:ext cx="8893200" cy="5737396"/>
          </a:xfrm>
        </p:spPr>
      </p:pic>
    </p:spTree>
    <p:extLst>
      <p:ext uri="{BB962C8B-B14F-4D97-AF65-F5344CB8AC3E}">
        <p14:creationId xmlns:p14="http://schemas.microsoft.com/office/powerpoint/2010/main" val="269706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2569"/>
            <a:ext cx="9144000" cy="579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0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creen Shot 2016-11-23 at 08.01.3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1" b="2491"/>
          <a:stretch>
            <a:fillRect/>
          </a:stretch>
        </p:blipFill>
        <p:spPr>
          <a:xfrm>
            <a:off x="0" y="274638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198039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98" y="940205"/>
            <a:ext cx="8401404" cy="518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150" y="3870369"/>
            <a:ext cx="4413304" cy="2592368"/>
          </a:xfrm>
          <a:prstGeom prst="rect">
            <a:avLst/>
          </a:prstGeom>
        </p:spPr>
      </p:pic>
      <p:sp>
        <p:nvSpPr>
          <p:cNvPr id="279" name="Google Shape;279;p41"/>
          <p:cNvSpPr txBox="1">
            <a:spLocks noGrp="1"/>
          </p:cNvSpPr>
          <p:nvPr>
            <p:ph type="title"/>
          </p:nvPr>
        </p:nvSpPr>
        <p:spPr>
          <a:xfrm>
            <a:off x="-1357156" y="102800"/>
            <a:ext cx="7886700" cy="994275"/>
          </a:xfrm>
          <a:prstGeom prst="rect">
            <a:avLst/>
          </a:prstGeom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2700" b="1" dirty="0"/>
              <a:t>Results</a:t>
            </a:r>
            <a:r>
              <a:rPr lang="en-US" sz="2700" dirty="0"/>
              <a:t> | </a:t>
            </a:r>
            <a:r>
              <a:rPr lang="en-US" sz="27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Change in Creatinine</a:t>
            </a:r>
            <a:endParaRPr sz="27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06479" y="5498924"/>
            <a:ext cx="153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Trauma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9" y="2089111"/>
            <a:ext cx="4572681" cy="26859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17349" y="2419454"/>
            <a:ext cx="153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Sepsis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771" y="792014"/>
            <a:ext cx="4397255" cy="25829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06478" y="2356298"/>
            <a:ext cx="153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GI Surgery</a:t>
            </a:r>
          </a:p>
        </p:txBody>
      </p:sp>
    </p:spTree>
    <p:extLst>
      <p:ext uri="{BB962C8B-B14F-4D97-AF65-F5344CB8AC3E}">
        <p14:creationId xmlns:p14="http://schemas.microsoft.com/office/powerpoint/2010/main" val="160791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539A77F-1432-8A4D-A913-8AFA9AC8F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457151"/>
            <a:ext cx="7683632" cy="576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0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</a:rPr>
              <a:t>Thank you</a:t>
            </a:r>
            <a:endParaRPr lang="en-US" dirty="0">
              <a:latin typeface="Arial" charset="0"/>
            </a:endParaRPr>
          </a:p>
        </p:txBody>
      </p:sp>
      <p:sp>
        <p:nvSpPr>
          <p:cNvPr id="819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Code School R course (free, very basic)</a:t>
            </a:r>
          </a:p>
          <a:p>
            <a:pPr marL="0" indent="0">
              <a:buNone/>
            </a:pPr>
            <a:r>
              <a:rPr lang="en-US" dirty="0" err="1" smtClean="0"/>
              <a:t>StackOverflow</a:t>
            </a:r>
            <a:r>
              <a:rPr lang="en-US" dirty="0" smtClean="0"/>
              <a:t> (for specific problems)</a:t>
            </a:r>
          </a:p>
          <a:p>
            <a:pPr marL="0" indent="0">
              <a:buNone/>
            </a:pPr>
            <a:r>
              <a:rPr lang="en-US" dirty="0" smtClean="0"/>
              <a:t>YouTube				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Hadley Wickham</a:t>
            </a:r>
          </a:p>
          <a:p>
            <a:pPr marL="0" indent="0">
              <a:buNone/>
            </a:pPr>
            <a:r>
              <a:rPr lang="en-US" dirty="0" smtClean="0"/>
              <a:t>Twitter 					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#</a:t>
            </a:r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rstats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  @</a:t>
            </a:r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JennyBryan</a:t>
            </a:r>
            <a:endParaRPr lang="en-US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0" indent="0">
              <a:buNone/>
            </a:pPr>
            <a:r>
              <a:rPr lang="en-US" dirty="0" smtClean="0"/>
              <a:t>Cambridge </a:t>
            </a:r>
            <a:r>
              <a:rPr lang="en-US" dirty="0" smtClean="0"/>
              <a:t>Bioinformatics training</a:t>
            </a:r>
          </a:p>
          <a:p>
            <a:pPr marL="0" indent="0">
              <a:buNone/>
            </a:pPr>
            <a:endParaRPr lang="en-US" dirty="0">
              <a:latin typeface="Arial" charset="0"/>
            </a:endParaRPr>
          </a:p>
          <a:p>
            <a:pPr marL="0" indent="0">
              <a:buNone/>
            </a:pPr>
            <a:r>
              <a:rPr lang="en-US" dirty="0" smtClean="0">
                <a:latin typeface="Arial" charset="0"/>
              </a:rPr>
              <a:t>All tutorial info and files available at: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https://</a:t>
            </a:r>
            <a:r>
              <a:rPr lang="en-US" dirty="0" err="1" smtClean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github.com</a:t>
            </a:r>
            <a:r>
              <a:rPr lang="en-US" dirty="0" smtClean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/</a:t>
            </a:r>
            <a:r>
              <a:rPr lang="en-US" dirty="0" err="1" smtClean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dr-romster</a:t>
            </a:r>
            <a:r>
              <a:rPr lang="en-US" dirty="0" smtClean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/</a:t>
            </a:r>
            <a:r>
              <a:rPr lang="en-US" dirty="0" err="1" smtClean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Rtutorial</a:t>
            </a:r>
            <a:endParaRPr lang="en-US" dirty="0">
              <a:solidFill>
                <a:srgbClr val="FF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819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493377" y="6200135"/>
            <a:ext cx="2607761" cy="762637"/>
          </a:xfrm>
        </p:spPr>
        <p:txBody>
          <a:bodyPr/>
          <a:lstStyle/>
          <a:p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r</a:t>
            </a:r>
            <a: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  <a:t>s307@cam.ac.uk</a:t>
            </a:r>
            <a:b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  <a:t>@</a:t>
            </a:r>
            <a:r>
              <a:rPr lang="en-US" sz="20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dr_romster</a:t>
            </a:r>
            <a:endParaRPr lang="en-US" sz="2000" dirty="0" smtClean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17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</a:rPr>
              <a:t>Thank you</a:t>
            </a:r>
            <a:endParaRPr lang="en-US" dirty="0">
              <a:latin typeface="Arial" charset="0"/>
            </a:endParaRPr>
          </a:p>
        </p:txBody>
      </p:sp>
      <p:sp>
        <p:nvSpPr>
          <p:cNvPr id="819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Code School R course (free, very basic)</a:t>
            </a:r>
          </a:p>
          <a:p>
            <a:pPr marL="0" indent="0">
              <a:buNone/>
            </a:pPr>
            <a:r>
              <a:rPr lang="en-US" dirty="0" err="1" smtClean="0"/>
              <a:t>StackOverflow</a:t>
            </a:r>
            <a:r>
              <a:rPr lang="en-US" dirty="0" smtClean="0"/>
              <a:t> (for specific problems)</a:t>
            </a:r>
          </a:p>
          <a:p>
            <a:pPr marL="0" indent="0">
              <a:buNone/>
            </a:pPr>
            <a:r>
              <a:rPr lang="en-US" dirty="0" smtClean="0"/>
              <a:t>YouTube				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Hadley Wickham</a:t>
            </a:r>
          </a:p>
          <a:p>
            <a:pPr marL="0" indent="0">
              <a:buNone/>
            </a:pPr>
            <a:r>
              <a:rPr lang="en-US" dirty="0" smtClean="0"/>
              <a:t>Twitter 					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#</a:t>
            </a:r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rstats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  @</a:t>
            </a:r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JennyBryan</a:t>
            </a:r>
            <a:endParaRPr lang="en-US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0" indent="0">
              <a:buNone/>
            </a:pPr>
            <a:r>
              <a:rPr lang="en-US" dirty="0" smtClean="0"/>
              <a:t>Cambridge </a:t>
            </a:r>
            <a:r>
              <a:rPr lang="en-US" dirty="0" smtClean="0"/>
              <a:t>Bioinformatics training</a:t>
            </a:r>
          </a:p>
          <a:p>
            <a:pPr marL="0" indent="0">
              <a:buNone/>
            </a:pPr>
            <a:endParaRPr lang="en-US" dirty="0">
              <a:latin typeface="Arial" charset="0"/>
            </a:endParaRPr>
          </a:p>
          <a:p>
            <a:pPr marL="0" indent="0">
              <a:buNone/>
            </a:pPr>
            <a:r>
              <a:rPr lang="en-US" dirty="0" smtClean="0">
                <a:latin typeface="Arial" charset="0"/>
              </a:rPr>
              <a:t>All tutorial info and files available at: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https://</a:t>
            </a:r>
            <a:r>
              <a:rPr lang="en-US" dirty="0" err="1" smtClean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github.com</a:t>
            </a:r>
            <a:r>
              <a:rPr lang="en-US" dirty="0" smtClean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/</a:t>
            </a:r>
            <a:r>
              <a:rPr lang="en-US" dirty="0" err="1" smtClean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dr-romster</a:t>
            </a:r>
            <a:r>
              <a:rPr lang="en-US" dirty="0" smtClean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/</a:t>
            </a:r>
            <a:r>
              <a:rPr lang="en-US" dirty="0" err="1" smtClean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Rtutorial</a:t>
            </a:r>
            <a:endParaRPr lang="en-US" dirty="0">
              <a:solidFill>
                <a:srgbClr val="FF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819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493377" y="6200135"/>
            <a:ext cx="2607761" cy="762637"/>
          </a:xfrm>
        </p:spPr>
        <p:txBody>
          <a:bodyPr/>
          <a:lstStyle/>
          <a:p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r</a:t>
            </a:r>
            <a: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  <a:t>s307@cam.ac.uk</a:t>
            </a:r>
            <a:b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  <a:t>@</a:t>
            </a:r>
            <a:r>
              <a:rPr lang="en-US" sz="20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dr_romster</a:t>
            </a:r>
            <a:endParaRPr lang="en-US" sz="2000" dirty="0" smtClean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18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5400" dirty="0" smtClean="0"/>
              <a:t>Exercise </a:t>
            </a:r>
            <a:r>
              <a:rPr lang="en-US" sz="5400" dirty="0" smtClean="0"/>
              <a:t>5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75118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21847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Set the working directory to the R Workshop folder on your Desktop</a:t>
            </a:r>
          </a:p>
          <a:p>
            <a:pPr marL="0" indent="0">
              <a:buNone/>
            </a:pPr>
            <a:r>
              <a:rPr lang="en-US" dirty="0" smtClean="0"/>
              <a:t>[ Session -&gt;  Set Working Directory ]</a:t>
            </a:r>
          </a:p>
          <a:p>
            <a:pPr marL="0" indent="0">
              <a:buNone/>
            </a:pPr>
            <a:endParaRPr lang="en-US" dirty="0">
              <a:latin typeface="Monaco"/>
              <a:cs typeface="Monaco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35213"/>
            <a:ext cx="6504153" cy="26838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785" y="4734164"/>
            <a:ext cx="5057215" cy="240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31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www.thisiscolossal.com/wp-content/uploads/2017/12/excel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44" y="471823"/>
            <a:ext cx="3879032" cy="561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thisiscolossal.com/wp-content/uploads/2017/12/excel-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269" y="1934986"/>
            <a:ext cx="4507832" cy="253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30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274638"/>
            <a:ext cx="8871527" cy="658336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Excel is limited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models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maths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data</a:t>
            </a:r>
            <a:r>
              <a:rPr lang="en-US" baseline="0" dirty="0" smtClean="0"/>
              <a:t> </a:t>
            </a:r>
            <a:r>
              <a:rPr lang="en-US" baseline="0" dirty="0" smtClean="0"/>
              <a:t>sizes</a:t>
            </a: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Nice graphs, </a:t>
            </a:r>
            <a:r>
              <a:rPr lang="en-US" baseline="0" dirty="0" err="1" smtClean="0"/>
              <a:t>customisable</a:t>
            </a: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Forgiving – tells you where the errors </a:t>
            </a:r>
            <a:r>
              <a:rPr lang="en-US" baseline="0" dirty="0" smtClean="0"/>
              <a:t>are</a:t>
            </a:r>
          </a:p>
          <a:p>
            <a:pPr marL="0" indent="0">
              <a:buNone/>
            </a:pPr>
            <a:r>
              <a:rPr lang="en-US" baseline="0" dirty="0" smtClean="0"/>
              <a:t>Whitespace tolerant</a:t>
            </a: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Web Resources </a:t>
            </a:r>
          </a:p>
          <a:p>
            <a:pPr marL="0" indent="0">
              <a:buNone/>
            </a:pPr>
            <a:r>
              <a:rPr lang="en-US" baseline="0" dirty="0" smtClean="0"/>
              <a:t>Biological-slant</a:t>
            </a:r>
          </a:p>
          <a:p>
            <a:pPr marL="0" indent="0">
              <a:buNone/>
            </a:pPr>
            <a:r>
              <a:rPr lang="en-US" baseline="0" dirty="0" smtClean="0"/>
              <a:t>Workflows </a:t>
            </a:r>
          </a:p>
        </p:txBody>
      </p:sp>
    </p:spTree>
    <p:extLst>
      <p:ext uri="{BB962C8B-B14F-4D97-AF65-F5344CB8AC3E}">
        <p14:creationId xmlns:p14="http://schemas.microsoft.com/office/powerpoint/2010/main" val="152138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Alternatives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3588"/>
            <a:ext cx="8229600" cy="54076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r>
              <a:rPr lang="en-US" dirty="0" err="1"/>
              <a:t>Matlab</a:t>
            </a:r>
            <a:r>
              <a:rPr lang="en-US" dirty="0"/>
              <a:t> – Matrix calculations  (£</a:t>
            </a:r>
            <a:r>
              <a:rPr lang="en-US" dirty="0" smtClean="0"/>
              <a:t>£££)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SPSS </a:t>
            </a:r>
            <a:r>
              <a:rPr lang="en-US" dirty="0"/>
              <a:t>– better GUI (££)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Python </a:t>
            </a:r>
            <a:r>
              <a:rPr lang="en-US" dirty="0"/>
              <a:t>– </a:t>
            </a:r>
            <a:r>
              <a:rPr lang="en-US" dirty="0" smtClean="0"/>
              <a:t>(Free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Graphpad</a:t>
            </a:r>
            <a:r>
              <a:rPr lang="en-US" dirty="0" smtClean="0"/>
              <a:t> PRISM – (££), no coding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Countless other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21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lank">
  <a:themeElements>
    <a:clrScheme name="Custom 4 2">
      <a:dk1>
        <a:srgbClr val="003E72"/>
      </a:dk1>
      <a:lt1>
        <a:srgbClr val="FFFFFF"/>
      </a:lt1>
      <a:dk2>
        <a:srgbClr val="FFFFFF"/>
      </a:dk2>
      <a:lt2>
        <a:srgbClr val="00B3BE"/>
      </a:lt2>
      <a:accent1>
        <a:srgbClr val="0073CF"/>
      </a:accent1>
      <a:accent2>
        <a:srgbClr val="E37222"/>
      </a:accent2>
      <a:accent3>
        <a:srgbClr val="FFFFFF"/>
      </a:accent3>
      <a:accent4>
        <a:srgbClr val="003460"/>
      </a:accent4>
      <a:accent5>
        <a:srgbClr val="AABCE4"/>
      </a:accent5>
      <a:accent6>
        <a:srgbClr val="CE671E"/>
      </a:accent6>
      <a:hlink>
        <a:srgbClr val="58A618"/>
      </a:hlink>
      <a:folHlink>
        <a:srgbClr val="8E258D"/>
      </a:folHlink>
    </a:clrScheme>
    <a:fontScheme name="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ank 1">
        <a:dk1>
          <a:srgbClr val="003E72"/>
        </a:dk1>
        <a:lt1>
          <a:srgbClr val="FFFFFF"/>
        </a:lt1>
        <a:dk2>
          <a:srgbClr val="FFFFFF"/>
        </a:dk2>
        <a:lt2>
          <a:srgbClr val="00B3BE"/>
        </a:lt2>
        <a:accent1>
          <a:srgbClr val="0073CF"/>
        </a:accent1>
        <a:accent2>
          <a:srgbClr val="E37222"/>
        </a:accent2>
        <a:accent3>
          <a:srgbClr val="FFFFFF"/>
        </a:accent3>
        <a:accent4>
          <a:srgbClr val="003460"/>
        </a:accent4>
        <a:accent5>
          <a:srgbClr val="AABCE4"/>
        </a:accent5>
        <a:accent6>
          <a:srgbClr val="CE671E"/>
        </a:accent6>
        <a:hlink>
          <a:srgbClr val="58A618"/>
        </a:hlink>
        <a:folHlink>
          <a:srgbClr val="8E25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3E72"/>
        </a:dk1>
        <a:lt1>
          <a:srgbClr val="FFFFFF"/>
        </a:lt1>
        <a:dk2>
          <a:srgbClr val="FFFFFF"/>
        </a:dk2>
        <a:lt2>
          <a:srgbClr val="83AFB4"/>
        </a:lt2>
        <a:accent1>
          <a:srgbClr val="6AADE4"/>
        </a:accent1>
        <a:accent2>
          <a:srgbClr val="EFBD47"/>
        </a:accent2>
        <a:accent3>
          <a:srgbClr val="FFFFFF"/>
        </a:accent3>
        <a:accent4>
          <a:srgbClr val="003460"/>
        </a:accent4>
        <a:accent5>
          <a:srgbClr val="B9D3EF"/>
        </a:accent5>
        <a:accent6>
          <a:srgbClr val="D9AB3F"/>
        </a:accent6>
        <a:hlink>
          <a:srgbClr val="A8B400"/>
        </a:hlink>
        <a:folHlink>
          <a:srgbClr val="6A406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3E72"/>
        </a:dk1>
        <a:lt1>
          <a:srgbClr val="FFFFFF"/>
        </a:lt1>
        <a:dk2>
          <a:srgbClr val="FFFFFF"/>
        </a:dk2>
        <a:lt2>
          <a:srgbClr val="156570"/>
        </a:lt2>
        <a:accent1>
          <a:srgbClr val="003E72"/>
        </a:accent1>
        <a:accent2>
          <a:srgbClr val="C84E00"/>
        </a:accent2>
        <a:accent3>
          <a:srgbClr val="FFFFFF"/>
        </a:accent3>
        <a:accent4>
          <a:srgbClr val="003460"/>
        </a:accent4>
        <a:accent5>
          <a:srgbClr val="AAAFBC"/>
        </a:accent5>
        <a:accent6>
          <a:srgbClr val="B54600"/>
        </a:accent6>
        <a:hlink>
          <a:srgbClr val="435125"/>
        </a:hlink>
        <a:folHlink>
          <a:srgbClr val="412D5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14854</TotalTime>
  <Words>919</Words>
  <Application>Microsoft Macintosh PowerPoint</Application>
  <PresentationFormat>On-screen Show (4:3)</PresentationFormat>
  <Paragraphs>392</Paragraphs>
  <Slides>67</Slides>
  <Notes>5</Notes>
  <HiddenSlides>5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67</vt:i4>
      </vt:variant>
    </vt:vector>
  </HeadingPairs>
  <TitlesOfParts>
    <vt:vector size="77" baseType="lpstr">
      <vt:lpstr>American Typewriter</vt:lpstr>
      <vt:lpstr>Calibri</vt:lpstr>
      <vt:lpstr>Courier</vt:lpstr>
      <vt:lpstr>Courier New</vt:lpstr>
      <vt:lpstr>Monaco</vt:lpstr>
      <vt:lpstr>ＭＳ Ｐゴシック</vt:lpstr>
      <vt:lpstr>Wingdings</vt:lpstr>
      <vt:lpstr>Arial</vt:lpstr>
      <vt:lpstr>Office Theme</vt:lpstr>
      <vt:lpstr>blank</vt:lpstr>
      <vt:lpstr>R Workshop</vt:lpstr>
      <vt:lpstr>PowerPoint Presentation</vt:lpstr>
      <vt:lpstr>PowerPoint Presentation</vt:lpstr>
      <vt:lpstr>Areas to cover</vt:lpstr>
      <vt:lpstr>Big Data</vt:lpstr>
      <vt:lpstr>PowerPoint Presentation</vt:lpstr>
      <vt:lpstr>PowerPoint Presentation</vt:lpstr>
      <vt:lpstr>PowerPoint Presentation</vt:lpstr>
      <vt:lpstr>Alternatives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 notation</vt:lpstr>
      <vt:lpstr>PowerPoint Presentation</vt:lpstr>
      <vt:lpstr>PowerPoint Presentation</vt:lpstr>
      <vt:lpstr>PowerPoint Presentation</vt:lpstr>
      <vt:lpstr>PowerPoint Presentation</vt:lpstr>
      <vt:lpstr>R Notation</vt:lpstr>
      <vt:lpstr>PowerPoint Presentation</vt:lpstr>
      <vt:lpstr>Data Frame </vt:lpstr>
      <vt:lpstr>Data Frame</vt:lpstr>
      <vt:lpstr>R Notation</vt:lpstr>
      <vt:lpstr>PowerPoint Presentation</vt:lpstr>
      <vt:lpstr>Anatomy of a function</vt:lpstr>
      <vt:lpstr>PowerPoint Presentation</vt:lpstr>
      <vt:lpstr>In R Studio:</vt:lpstr>
      <vt:lpstr>PowerPoint Presentation</vt:lpstr>
      <vt:lpstr>PowerPoint Presentation</vt:lpstr>
      <vt:lpstr>Importing Data</vt:lpstr>
      <vt:lpstr>PowerPoint Presentation</vt:lpstr>
      <vt:lpstr>PowerPoint Presentation</vt:lpstr>
      <vt:lpstr>Getting to Know Your Data</vt:lpstr>
      <vt:lpstr>Merging Data Frames</vt:lpstr>
      <vt:lpstr>Merging Data Frames</vt:lpstr>
      <vt:lpstr>Recap</vt:lpstr>
      <vt:lpstr>Recap</vt:lpstr>
      <vt:lpstr>Indexing</vt:lpstr>
      <vt:lpstr>Indexing</vt:lpstr>
      <vt:lpstr>Indexing</vt:lpstr>
      <vt:lpstr>PowerPoint Presentation</vt:lpstr>
      <vt:lpstr>Visualising Data</vt:lpstr>
      <vt:lpstr>Visualising Data</vt:lpstr>
      <vt:lpstr>Slicing </vt:lpstr>
      <vt:lpstr>Slicing</vt:lpstr>
      <vt:lpstr>PowerPoint Presentation</vt:lpstr>
      <vt:lpstr>Make it look better</vt:lpstr>
      <vt:lpstr>PowerPoint Presentation</vt:lpstr>
      <vt:lpstr>Analysis</vt:lpstr>
      <vt:lpstr>Analysis</vt:lpstr>
      <vt:lpstr>PowerPoint Presentation</vt:lpstr>
      <vt:lpstr>Interpret</vt:lpstr>
      <vt:lpstr>Clean</vt:lpstr>
      <vt:lpstr>Annotation / Version Control</vt:lpstr>
      <vt:lpstr>R Markdown Document</vt:lpstr>
      <vt:lpstr>PowerPoint Presentation</vt:lpstr>
      <vt:lpstr>PowerPoint Presentation</vt:lpstr>
      <vt:lpstr>PowerPoint Presentation</vt:lpstr>
      <vt:lpstr>Results | Change in Creatinine</vt:lpstr>
      <vt:lpstr>PowerPoint Presentation</vt:lpstr>
      <vt:lpstr>Thank you</vt:lpstr>
      <vt:lpstr>Thank you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</dc:title>
  <dc:creator>Romit Samanta</dc:creator>
  <cp:lastModifiedBy>Romit Samanta</cp:lastModifiedBy>
  <cp:revision>116</cp:revision>
  <cp:lastPrinted>2017-11-23T10:33:22Z</cp:lastPrinted>
  <dcterms:created xsi:type="dcterms:W3CDTF">2016-11-16T09:18:13Z</dcterms:created>
  <dcterms:modified xsi:type="dcterms:W3CDTF">2018-11-21T01:03:37Z</dcterms:modified>
</cp:coreProperties>
</file>